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9" r:id="rId3"/>
    <p:sldId id="277" r:id="rId4"/>
    <p:sldId id="278" r:id="rId5"/>
    <p:sldId id="279" r:id="rId6"/>
    <p:sldId id="281" r:id="rId7"/>
    <p:sldId id="288" r:id="rId8"/>
    <p:sldId id="289" r:id="rId9"/>
    <p:sldId id="272" r:id="rId10"/>
    <p:sldId id="291" r:id="rId11"/>
    <p:sldId id="285" r:id="rId12"/>
    <p:sldId id="286" r:id="rId13"/>
    <p:sldId id="287" r:id="rId14"/>
    <p:sldId id="294" r:id="rId15"/>
    <p:sldId id="293" r:id="rId16"/>
    <p:sldId id="295" r:id="rId17"/>
    <p:sldId id="296" r:id="rId18"/>
    <p:sldId id="292" r:id="rId19"/>
    <p:sldId id="299" r:id="rId20"/>
    <p:sldId id="300" r:id="rId21"/>
    <p:sldId id="301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63A3"/>
    <a:srgbClr val="269EEF"/>
    <a:srgbClr val="E7F7FF"/>
    <a:srgbClr val="FFFFFF"/>
    <a:srgbClr val="FEF3C8"/>
    <a:srgbClr val="FDEBA3"/>
    <a:srgbClr val="C0E8FD"/>
    <a:srgbClr val="E6E6E6"/>
    <a:srgbClr val="1C97EE"/>
    <a:srgbClr val="028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6182" autoAdjust="0"/>
  </p:normalViewPr>
  <p:slideViewPr>
    <p:cSldViewPr snapToGrid="0">
      <p:cViewPr varScale="1">
        <p:scale>
          <a:sx n="105" d="100"/>
          <a:sy n="105" d="100"/>
        </p:scale>
        <p:origin x="216" y="23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59" d="100"/>
          <a:sy n="59" d="100"/>
        </p:scale>
        <p:origin x="1498" y="8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9BA72-ED4E-4AD5-BDD9-104245DAD6E2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62735A-2086-4C7D-A970-FFB82E7A1D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180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7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userDrawn="1">
  <p:cSld name="标题幻灯片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6" name="组合 555"/>
          <p:cNvGrpSpPr/>
          <p:nvPr userDrawn="1"/>
        </p:nvGrpSpPr>
        <p:grpSpPr>
          <a:xfrm>
            <a:off x="0" y="0"/>
            <a:ext cx="12192000" cy="6972527"/>
            <a:chOff x="1588" y="4763"/>
            <a:chExt cx="12192000" cy="6862989"/>
          </a:xfrm>
        </p:grpSpPr>
        <p:sp>
          <p:nvSpPr>
            <p:cNvPr id="545" name="Freeform 509"/>
            <p:cNvSpPr/>
            <p:nvPr userDrawn="1"/>
          </p:nvSpPr>
          <p:spPr bwMode="auto">
            <a:xfrm>
              <a:off x="1588" y="4763"/>
              <a:ext cx="11485563" cy="6122988"/>
            </a:xfrm>
            <a:custGeom>
              <a:avLst/>
              <a:gdLst>
                <a:gd name="T0" fmla="*/ 0 w 7235"/>
                <a:gd name="T1" fmla="*/ 0 h 3862"/>
                <a:gd name="T2" fmla="*/ 0 w 7235"/>
                <a:gd name="T3" fmla="*/ 2873 h 3862"/>
                <a:gd name="T4" fmla="*/ 2804 w 7235"/>
                <a:gd name="T5" fmla="*/ 3862 h 3862"/>
                <a:gd name="T6" fmla="*/ 7235 w 7235"/>
                <a:gd name="T7" fmla="*/ 0 h 3862"/>
                <a:gd name="T8" fmla="*/ 0 w 7235"/>
                <a:gd name="T9" fmla="*/ 0 h 3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35" h="3862">
                  <a:moveTo>
                    <a:pt x="0" y="0"/>
                  </a:moveTo>
                  <a:cubicBezTo>
                    <a:pt x="0" y="2873"/>
                    <a:pt x="0" y="2873"/>
                    <a:pt x="0" y="2873"/>
                  </a:cubicBezTo>
                  <a:cubicBezTo>
                    <a:pt x="767" y="3492"/>
                    <a:pt x="1742" y="3862"/>
                    <a:pt x="2804" y="3862"/>
                  </a:cubicBezTo>
                  <a:cubicBezTo>
                    <a:pt x="5067" y="3862"/>
                    <a:pt x="6938" y="2181"/>
                    <a:pt x="723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  <a:alpha val="7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546" name="Freeform 510"/>
            <p:cNvSpPr/>
            <p:nvPr userDrawn="1"/>
          </p:nvSpPr>
          <p:spPr bwMode="auto">
            <a:xfrm>
              <a:off x="3684588" y="6131152"/>
              <a:ext cx="1652588" cy="736600"/>
            </a:xfrm>
            <a:custGeom>
              <a:avLst/>
              <a:gdLst>
                <a:gd name="T0" fmla="*/ 0 w 1041"/>
                <a:gd name="T1" fmla="*/ 465 h 465"/>
                <a:gd name="T2" fmla="*/ 1041 w 1041"/>
                <a:gd name="T3" fmla="*/ 465 h 465"/>
                <a:gd name="T4" fmla="*/ 520 w 1041"/>
                <a:gd name="T5" fmla="*/ 0 h 465"/>
                <a:gd name="T6" fmla="*/ 0 w 1041"/>
                <a:gd name="T7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1" h="465">
                  <a:moveTo>
                    <a:pt x="0" y="465"/>
                  </a:moveTo>
                  <a:cubicBezTo>
                    <a:pt x="1041" y="465"/>
                    <a:pt x="1041" y="465"/>
                    <a:pt x="1041" y="465"/>
                  </a:cubicBezTo>
                  <a:cubicBezTo>
                    <a:pt x="1011" y="203"/>
                    <a:pt x="790" y="0"/>
                    <a:pt x="520" y="0"/>
                  </a:cubicBezTo>
                  <a:cubicBezTo>
                    <a:pt x="251" y="0"/>
                    <a:pt x="30" y="203"/>
                    <a:pt x="0" y="465"/>
                  </a:cubicBez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7" name="Oval 511"/>
            <p:cNvSpPr>
              <a:spLocks noChangeArrowheads="1"/>
            </p:cNvSpPr>
            <p:nvPr userDrawn="1"/>
          </p:nvSpPr>
          <p:spPr bwMode="auto">
            <a:xfrm>
              <a:off x="7786688" y="2857501"/>
              <a:ext cx="2973388" cy="2968625"/>
            </a:xfrm>
            <a:prstGeom prst="ellipse">
              <a:avLst/>
            </a:prstGeom>
            <a:gradFill>
              <a:gsLst>
                <a:gs pos="8000">
                  <a:schemeClr val="accent4">
                    <a:lumMod val="60000"/>
                    <a:lumOff val="40000"/>
                    <a:alpha val="30000"/>
                  </a:schemeClr>
                </a:gs>
                <a:gs pos="85000">
                  <a:schemeClr val="accent4">
                    <a:alpha val="30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8" name="Freeform 512"/>
            <p:cNvSpPr/>
            <p:nvPr userDrawn="1"/>
          </p:nvSpPr>
          <p:spPr bwMode="auto">
            <a:xfrm>
              <a:off x="6223000" y="4763"/>
              <a:ext cx="5970588" cy="5961063"/>
            </a:xfrm>
            <a:custGeom>
              <a:avLst/>
              <a:gdLst>
                <a:gd name="T0" fmla="*/ 3761 w 3761"/>
                <a:gd name="T1" fmla="*/ 0 h 3755"/>
                <a:gd name="T2" fmla="*/ 0 w 3761"/>
                <a:gd name="T3" fmla="*/ 0 h 3755"/>
                <a:gd name="T4" fmla="*/ 3761 w 3761"/>
                <a:gd name="T5" fmla="*/ 3755 h 3755"/>
                <a:gd name="T6" fmla="*/ 3761 w 3761"/>
                <a:gd name="T7" fmla="*/ 0 h 37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1" h="3755">
                  <a:moveTo>
                    <a:pt x="3761" y="0"/>
                  </a:moveTo>
                  <a:lnTo>
                    <a:pt x="0" y="0"/>
                  </a:lnTo>
                  <a:lnTo>
                    <a:pt x="3761" y="3755"/>
                  </a:lnTo>
                  <a:lnTo>
                    <a:pt x="3761" y="0"/>
                  </a:lnTo>
                  <a:close/>
                </a:path>
              </a:pathLst>
            </a:custGeom>
            <a:gradFill>
              <a:gsLst>
                <a:gs pos="97000">
                  <a:schemeClr val="accent2"/>
                </a:gs>
                <a:gs pos="28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9" name="Freeform 513"/>
            <p:cNvSpPr/>
            <p:nvPr userDrawn="1"/>
          </p:nvSpPr>
          <p:spPr bwMode="auto">
            <a:xfrm>
              <a:off x="9610725" y="3206751"/>
              <a:ext cx="1450975" cy="2898775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0" name="Freeform 514"/>
            <p:cNvSpPr/>
            <p:nvPr userDrawn="1"/>
          </p:nvSpPr>
          <p:spPr bwMode="auto">
            <a:xfrm>
              <a:off x="295275" y="1303338"/>
              <a:ext cx="527050" cy="588963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1" name="Freeform 515"/>
            <p:cNvSpPr/>
            <p:nvPr userDrawn="1"/>
          </p:nvSpPr>
          <p:spPr bwMode="auto">
            <a:xfrm>
              <a:off x="5476875" y="4763"/>
              <a:ext cx="4738688" cy="2876550"/>
            </a:xfrm>
            <a:custGeom>
              <a:avLst/>
              <a:gdLst>
                <a:gd name="T0" fmla="*/ 0 w 2985"/>
                <a:gd name="T1" fmla="*/ 323 h 1815"/>
                <a:gd name="T2" fmla="*/ 1492 w 2985"/>
                <a:gd name="T3" fmla="*/ 1815 h 1815"/>
                <a:gd name="T4" fmla="*/ 2985 w 2985"/>
                <a:gd name="T5" fmla="*/ 323 h 1815"/>
                <a:gd name="T6" fmla="*/ 2950 w 2985"/>
                <a:gd name="T7" fmla="*/ 0 h 1815"/>
                <a:gd name="T8" fmla="*/ 35 w 2985"/>
                <a:gd name="T9" fmla="*/ 0 h 1815"/>
                <a:gd name="T10" fmla="*/ 0 w 2985"/>
                <a:gd name="T11" fmla="*/ 323 h 1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5" h="1815">
                  <a:moveTo>
                    <a:pt x="0" y="323"/>
                  </a:moveTo>
                  <a:cubicBezTo>
                    <a:pt x="0" y="1147"/>
                    <a:pt x="668" y="1815"/>
                    <a:pt x="1492" y="1815"/>
                  </a:cubicBezTo>
                  <a:cubicBezTo>
                    <a:pt x="2317" y="1815"/>
                    <a:pt x="2985" y="1147"/>
                    <a:pt x="2985" y="323"/>
                  </a:cubicBezTo>
                  <a:cubicBezTo>
                    <a:pt x="2985" y="212"/>
                    <a:pt x="2973" y="104"/>
                    <a:pt x="2950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2" y="104"/>
                    <a:pt x="0" y="212"/>
                    <a:pt x="0" y="323"/>
                  </a:cubicBezTo>
                  <a:close/>
                </a:path>
              </a:pathLst>
            </a:custGeom>
            <a:gradFill>
              <a:gsLst>
                <a:gs pos="8000">
                  <a:schemeClr val="accent4">
                    <a:lumMod val="60000"/>
                    <a:lumOff val="40000"/>
                  </a:schemeClr>
                </a:gs>
                <a:gs pos="85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2" name="Freeform 516"/>
            <p:cNvSpPr/>
            <p:nvPr userDrawn="1"/>
          </p:nvSpPr>
          <p:spPr bwMode="auto">
            <a:xfrm>
              <a:off x="7513638" y="4763"/>
              <a:ext cx="2701925" cy="2178050"/>
            </a:xfrm>
            <a:custGeom>
              <a:avLst/>
              <a:gdLst>
                <a:gd name="T0" fmla="*/ 1269 w 1702"/>
                <a:gd name="T1" fmla="*/ 1374 h 1374"/>
                <a:gd name="T2" fmla="*/ 1702 w 1702"/>
                <a:gd name="T3" fmla="*/ 323 h 1374"/>
                <a:gd name="T4" fmla="*/ 1667 w 1702"/>
                <a:gd name="T5" fmla="*/ 0 h 1374"/>
                <a:gd name="T6" fmla="*/ 0 w 1702"/>
                <a:gd name="T7" fmla="*/ 0 h 1374"/>
                <a:gd name="T8" fmla="*/ 1269 w 1702"/>
                <a:gd name="T9" fmla="*/ 1374 h 1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2" h="1374">
                  <a:moveTo>
                    <a:pt x="1269" y="1374"/>
                  </a:moveTo>
                  <a:cubicBezTo>
                    <a:pt x="1536" y="1104"/>
                    <a:pt x="1702" y="733"/>
                    <a:pt x="1702" y="323"/>
                  </a:cubicBezTo>
                  <a:cubicBezTo>
                    <a:pt x="1702" y="212"/>
                    <a:pt x="1690" y="104"/>
                    <a:pt x="1667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9" y="1374"/>
                  </a:lnTo>
                  <a:close/>
                </a:path>
              </a:pathLst>
            </a:custGeom>
            <a:gradFill>
              <a:gsLst>
                <a:gs pos="8000">
                  <a:schemeClr val="accent5"/>
                </a:gs>
                <a:gs pos="85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1246981" y="3006820"/>
            <a:ext cx="5627686" cy="558799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1246982" y="1938685"/>
            <a:ext cx="5627686" cy="1042559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51875" y="4630968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46982" y="4998158"/>
            <a:ext cx="1620043" cy="296271"/>
          </a:xfrm>
          <a:prstGeom prst="roundRect">
            <a:avLst>
              <a:gd name="adj" fmla="val 50000"/>
            </a:avLst>
          </a:prstGeom>
          <a:ln>
            <a:gradFill>
              <a:gsLst>
                <a:gs pos="10000">
                  <a:schemeClr val="accent2"/>
                </a:gs>
                <a:gs pos="87000">
                  <a:schemeClr val="accent1"/>
                </a:gs>
              </a:gsLst>
              <a:lin ang="5400000" scaled="1"/>
            </a:gradFill>
          </a:ln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组合 582"/>
          <p:cNvGrpSpPr/>
          <p:nvPr userDrawn="1"/>
        </p:nvGrpSpPr>
        <p:grpSpPr>
          <a:xfrm rot="1015566">
            <a:off x="822326" y="1077560"/>
            <a:ext cx="1616075" cy="3328401"/>
            <a:chOff x="682625" y="1041062"/>
            <a:chExt cx="1616075" cy="3328401"/>
          </a:xfrm>
        </p:grpSpPr>
        <p:sp>
          <p:nvSpPr>
            <p:cNvPr id="579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0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2846196" y="1942131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2846195" y="2837481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1EB728-B59F-486F-8B3B-DA3BB558DB5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7" y="0"/>
            <a:ext cx="4121834" cy="41218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857522F-6E9E-4EA7-BA66-5C84CBD4CB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1C97DB3-07BE-45BF-9865-C46275720D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6541B4-F5C6-44C3-883D-58D2095BB6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1_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idx="13"/>
          </p:nvPr>
        </p:nvSpPr>
        <p:spPr>
          <a:xfrm>
            <a:off x="8362950" y="1809750"/>
            <a:ext cx="2857500" cy="2438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7C286E-6569-40F9-AD7F-E7FA6E1A8C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626BB1F-0661-4000-9207-C578B99313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166" y="0"/>
            <a:ext cx="4121833" cy="4121833"/>
          </a:xfrm>
          <a:prstGeom prst="rect">
            <a:avLst/>
          </a:prstGeom>
        </p:spPr>
      </p:pic>
      <p:sp>
        <p:nvSpPr>
          <p:cNvPr id="3" name="Oval 511"/>
          <p:cNvSpPr>
            <a:spLocks noChangeArrowheads="1"/>
          </p:cNvSpPr>
          <p:nvPr userDrawn="1"/>
        </p:nvSpPr>
        <p:spPr bwMode="auto">
          <a:xfrm>
            <a:off x="9403004" y="5412016"/>
            <a:ext cx="1772996" cy="1798409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 rot="959293">
            <a:off x="13061" y="3476994"/>
            <a:ext cx="1514633" cy="3119475"/>
            <a:chOff x="682625" y="1041062"/>
            <a:chExt cx="1616075" cy="3328401"/>
          </a:xfrm>
        </p:grpSpPr>
        <p:sp>
          <p:nvSpPr>
            <p:cNvPr id="8" name="Freeform 513"/>
            <p:cNvSpPr/>
            <p:nvPr userDrawn="1"/>
          </p:nvSpPr>
          <p:spPr bwMode="auto">
            <a:xfrm rot="576007">
              <a:off x="682625" y="1140849"/>
              <a:ext cx="1616075" cy="3228614"/>
            </a:xfrm>
            <a:custGeom>
              <a:avLst/>
              <a:gdLst>
                <a:gd name="T0" fmla="*/ 914 w 914"/>
                <a:gd name="T1" fmla="*/ 1826 h 1826"/>
                <a:gd name="T2" fmla="*/ 0 w 914"/>
                <a:gd name="T3" fmla="*/ 913 h 1826"/>
                <a:gd name="T4" fmla="*/ 914 w 914"/>
                <a:gd name="T5" fmla="*/ 0 h 1826"/>
                <a:gd name="T6" fmla="*/ 914 w 914"/>
                <a:gd name="T7" fmla="*/ 1826 h 18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14" h="1826">
                  <a:moveTo>
                    <a:pt x="914" y="1826"/>
                  </a:moveTo>
                  <a:lnTo>
                    <a:pt x="0" y="913"/>
                  </a:lnTo>
                  <a:lnTo>
                    <a:pt x="914" y="0"/>
                  </a:lnTo>
                  <a:lnTo>
                    <a:pt x="914" y="1826"/>
                  </a:lnTo>
                  <a:close/>
                </a:path>
              </a:pathLst>
            </a:custGeom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514"/>
            <p:cNvSpPr/>
            <p:nvPr userDrawn="1"/>
          </p:nvSpPr>
          <p:spPr bwMode="auto">
            <a:xfrm rot="900000">
              <a:off x="1159555" y="1041062"/>
              <a:ext cx="874939" cy="977719"/>
            </a:xfrm>
            <a:custGeom>
              <a:avLst/>
              <a:gdLst>
                <a:gd name="T0" fmla="*/ 38 w 332"/>
                <a:gd name="T1" fmla="*/ 371 h 371"/>
                <a:gd name="T2" fmla="*/ 0 w 332"/>
                <a:gd name="T3" fmla="*/ 39 h 371"/>
                <a:gd name="T4" fmla="*/ 332 w 332"/>
                <a:gd name="T5" fmla="*/ 0 h 371"/>
                <a:gd name="T6" fmla="*/ 38 w 332"/>
                <a:gd name="T7" fmla="*/ 371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371">
                  <a:moveTo>
                    <a:pt x="38" y="371"/>
                  </a:moveTo>
                  <a:lnTo>
                    <a:pt x="0" y="39"/>
                  </a:lnTo>
                  <a:lnTo>
                    <a:pt x="332" y="0"/>
                  </a:lnTo>
                  <a:lnTo>
                    <a:pt x="38" y="371"/>
                  </a:lnTo>
                  <a:close/>
                </a:path>
              </a:pathLst>
            </a:custGeom>
            <a:gradFill>
              <a:gsLst>
                <a:gs pos="8000">
                  <a:schemeClr val="accent2"/>
                </a:gs>
                <a:gs pos="85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2AF6B813-7810-42EF-9103-35ABDD91279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769" y="477840"/>
            <a:ext cx="2174882" cy="45606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eeform 509"/>
          <p:cNvSpPr/>
          <p:nvPr userDrawn="1"/>
        </p:nvSpPr>
        <p:spPr bwMode="auto">
          <a:xfrm flipH="1">
            <a:off x="708025" y="-85725"/>
            <a:ext cx="11485563" cy="6203719"/>
          </a:xfrm>
          <a:custGeom>
            <a:avLst/>
            <a:gdLst>
              <a:gd name="T0" fmla="*/ 0 w 7235"/>
              <a:gd name="T1" fmla="*/ 0 h 3862"/>
              <a:gd name="T2" fmla="*/ 0 w 7235"/>
              <a:gd name="T3" fmla="*/ 2873 h 3862"/>
              <a:gd name="T4" fmla="*/ 2804 w 7235"/>
              <a:gd name="T5" fmla="*/ 3862 h 3862"/>
              <a:gd name="T6" fmla="*/ 7235 w 7235"/>
              <a:gd name="T7" fmla="*/ 0 h 3862"/>
              <a:gd name="T8" fmla="*/ 0 w 7235"/>
              <a:gd name="T9" fmla="*/ 0 h 3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235" h="3862">
                <a:moveTo>
                  <a:pt x="0" y="0"/>
                </a:moveTo>
                <a:cubicBezTo>
                  <a:pt x="0" y="2873"/>
                  <a:pt x="0" y="2873"/>
                  <a:pt x="0" y="2873"/>
                </a:cubicBezTo>
                <a:cubicBezTo>
                  <a:pt x="767" y="3492"/>
                  <a:pt x="1742" y="3862"/>
                  <a:pt x="2804" y="3862"/>
                </a:cubicBezTo>
                <a:cubicBezTo>
                  <a:pt x="5067" y="3862"/>
                  <a:pt x="6938" y="2181"/>
                  <a:pt x="7235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  <a:alpha val="7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35" name="Freeform 510"/>
          <p:cNvSpPr/>
          <p:nvPr userDrawn="1"/>
        </p:nvSpPr>
        <p:spPr bwMode="auto">
          <a:xfrm flipH="1">
            <a:off x="6858000" y="6121440"/>
            <a:ext cx="1652588" cy="746312"/>
          </a:xfrm>
          <a:custGeom>
            <a:avLst/>
            <a:gdLst>
              <a:gd name="T0" fmla="*/ 0 w 1041"/>
              <a:gd name="T1" fmla="*/ 465 h 465"/>
              <a:gd name="T2" fmla="*/ 1041 w 1041"/>
              <a:gd name="T3" fmla="*/ 465 h 465"/>
              <a:gd name="T4" fmla="*/ 520 w 1041"/>
              <a:gd name="T5" fmla="*/ 0 h 465"/>
              <a:gd name="T6" fmla="*/ 0 w 1041"/>
              <a:gd name="T7" fmla="*/ 465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41" h="465">
                <a:moveTo>
                  <a:pt x="0" y="465"/>
                </a:moveTo>
                <a:cubicBezTo>
                  <a:pt x="1041" y="465"/>
                  <a:pt x="1041" y="465"/>
                  <a:pt x="1041" y="465"/>
                </a:cubicBezTo>
                <a:cubicBezTo>
                  <a:pt x="1011" y="203"/>
                  <a:pt x="790" y="0"/>
                  <a:pt x="520" y="0"/>
                </a:cubicBezTo>
                <a:cubicBezTo>
                  <a:pt x="251" y="0"/>
                  <a:pt x="30" y="203"/>
                  <a:pt x="0" y="465"/>
                </a:cubicBez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AE7AD8-9452-4FCE-A4BD-4085BC11D4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210611" cy="6210611"/>
          </a:xfrm>
          <a:prstGeom prst="rect">
            <a:avLst/>
          </a:prstGeom>
        </p:spPr>
      </p:pic>
      <p:sp>
        <p:nvSpPr>
          <p:cNvPr id="336" name="Oval 511"/>
          <p:cNvSpPr>
            <a:spLocks noChangeArrowheads="1"/>
          </p:cNvSpPr>
          <p:nvPr userDrawn="1"/>
        </p:nvSpPr>
        <p:spPr bwMode="auto">
          <a:xfrm flipH="1">
            <a:off x="1435100" y="2804626"/>
            <a:ext cx="2973388" cy="3007766"/>
          </a:xfrm>
          <a:prstGeom prst="ellipse">
            <a:avLst/>
          </a:prstGeom>
          <a:gradFill>
            <a:gsLst>
              <a:gs pos="8000">
                <a:schemeClr val="accent4">
                  <a:lumMod val="60000"/>
                  <a:lumOff val="40000"/>
                  <a:alpha val="30000"/>
                </a:schemeClr>
              </a:gs>
              <a:gs pos="85000">
                <a:schemeClr val="accent4">
                  <a:alpha val="30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8" name="Freeform 513"/>
          <p:cNvSpPr/>
          <p:nvPr userDrawn="1"/>
        </p:nvSpPr>
        <p:spPr bwMode="auto">
          <a:xfrm flipH="1">
            <a:off x="1133476" y="3158481"/>
            <a:ext cx="1450975" cy="2936995"/>
          </a:xfrm>
          <a:custGeom>
            <a:avLst/>
            <a:gdLst>
              <a:gd name="T0" fmla="*/ 914 w 914"/>
              <a:gd name="T1" fmla="*/ 1826 h 1826"/>
              <a:gd name="T2" fmla="*/ 0 w 914"/>
              <a:gd name="T3" fmla="*/ 913 h 1826"/>
              <a:gd name="T4" fmla="*/ 914 w 914"/>
              <a:gd name="T5" fmla="*/ 0 h 1826"/>
              <a:gd name="T6" fmla="*/ 914 w 914"/>
              <a:gd name="T7" fmla="*/ 1826 h 1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4" h="1826">
                <a:moveTo>
                  <a:pt x="914" y="1826"/>
                </a:moveTo>
                <a:lnTo>
                  <a:pt x="0" y="913"/>
                </a:lnTo>
                <a:lnTo>
                  <a:pt x="914" y="0"/>
                </a:lnTo>
                <a:lnTo>
                  <a:pt x="914" y="1826"/>
                </a:lnTo>
                <a:close/>
              </a:path>
            </a:pathLst>
          </a:custGeom>
          <a:gradFill>
            <a:gsLst>
              <a:gs pos="6000">
                <a:schemeClr val="accent2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9" name="Freeform 514"/>
          <p:cNvSpPr/>
          <p:nvPr userDrawn="1"/>
        </p:nvSpPr>
        <p:spPr bwMode="auto">
          <a:xfrm flipH="1">
            <a:off x="11372851" y="1229972"/>
            <a:ext cx="527050" cy="596728"/>
          </a:xfrm>
          <a:custGeom>
            <a:avLst/>
            <a:gdLst>
              <a:gd name="T0" fmla="*/ 38 w 332"/>
              <a:gd name="T1" fmla="*/ 371 h 371"/>
              <a:gd name="T2" fmla="*/ 0 w 332"/>
              <a:gd name="T3" fmla="*/ 39 h 371"/>
              <a:gd name="T4" fmla="*/ 332 w 332"/>
              <a:gd name="T5" fmla="*/ 0 h 371"/>
              <a:gd name="T6" fmla="*/ 38 w 332"/>
              <a:gd name="T7" fmla="*/ 37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2" h="371">
                <a:moveTo>
                  <a:pt x="38" y="371"/>
                </a:moveTo>
                <a:lnTo>
                  <a:pt x="0" y="39"/>
                </a:lnTo>
                <a:lnTo>
                  <a:pt x="332" y="0"/>
                </a:lnTo>
                <a:lnTo>
                  <a:pt x="38" y="371"/>
                </a:lnTo>
                <a:close/>
              </a:path>
            </a:pathLst>
          </a:custGeom>
          <a:gradFill>
            <a:gsLst>
              <a:gs pos="8000">
                <a:schemeClr val="accent2"/>
              </a:gs>
              <a:gs pos="85000">
                <a:schemeClr val="accent1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0" name="Freeform 515"/>
          <p:cNvSpPr/>
          <p:nvPr userDrawn="1"/>
        </p:nvSpPr>
        <p:spPr bwMode="auto">
          <a:xfrm flipH="1">
            <a:off x="1979613" y="-85725"/>
            <a:ext cx="4738688" cy="2914477"/>
          </a:xfrm>
          <a:custGeom>
            <a:avLst/>
            <a:gdLst>
              <a:gd name="T0" fmla="*/ 0 w 2985"/>
              <a:gd name="T1" fmla="*/ 323 h 1815"/>
              <a:gd name="T2" fmla="*/ 1492 w 2985"/>
              <a:gd name="T3" fmla="*/ 1815 h 1815"/>
              <a:gd name="T4" fmla="*/ 2985 w 2985"/>
              <a:gd name="T5" fmla="*/ 323 h 1815"/>
              <a:gd name="T6" fmla="*/ 2950 w 2985"/>
              <a:gd name="T7" fmla="*/ 0 h 1815"/>
              <a:gd name="T8" fmla="*/ 35 w 2985"/>
              <a:gd name="T9" fmla="*/ 0 h 1815"/>
              <a:gd name="T10" fmla="*/ 0 w 2985"/>
              <a:gd name="T11" fmla="*/ 323 h 1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85" h="1815">
                <a:moveTo>
                  <a:pt x="0" y="323"/>
                </a:moveTo>
                <a:cubicBezTo>
                  <a:pt x="0" y="1147"/>
                  <a:pt x="668" y="1815"/>
                  <a:pt x="1492" y="1815"/>
                </a:cubicBezTo>
                <a:cubicBezTo>
                  <a:pt x="2317" y="1815"/>
                  <a:pt x="2985" y="1147"/>
                  <a:pt x="2985" y="323"/>
                </a:cubicBezTo>
                <a:cubicBezTo>
                  <a:pt x="2985" y="212"/>
                  <a:pt x="2973" y="104"/>
                  <a:pt x="2950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12" y="104"/>
                  <a:pt x="0" y="212"/>
                  <a:pt x="0" y="323"/>
                </a:cubicBezTo>
                <a:close/>
              </a:path>
            </a:pathLst>
          </a:custGeom>
          <a:gradFill>
            <a:gsLst>
              <a:gs pos="8000">
                <a:schemeClr val="accent4">
                  <a:lumMod val="60000"/>
                  <a:lumOff val="40000"/>
                </a:schemeClr>
              </a:gs>
              <a:gs pos="85000">
                <a:schemeClr val="accent4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1" name="Freeform 516"/>
          <p:cNvSpPr/>
          <p:nvPr userDrawn="1"/>
        </p:nvSpPr>
        <p:spPr bwMode="auto">
          <a:xfrm flipH="1">
            <a:off x="1979613" y="-85725"/>
            <a:ext cx="2701925" cy="2206767"/>
          </a:xfrm>
          <a:custGeom>
            <a:avLst/>
            <a:gdLst>
              <a:gd name="T0" fmla="*/ 1269 w 1702"/>
              <a:gd name="T1" fmla="*/ 1374 h 1374"/>
              <a:gd name="T2" fmla="*/ 1702 w 1702"/>
              <a:gd name="T3" fmla="*/ 323 h 1374"/>
              <a:gd name="T4" fmla="*/ 1667 w 1702"/>
              <a:gd name="T5" fmla="*/ 0 h 1374"/>
              <a:gd name="T6" fmla="*/ 0 w 1702"/>
              <a:gd name="T7" fmla="*/ 0 h 1374"/>
              <a:gd name="T8" fmla="*/ 1269 w 1702"/>
              <a:gd name="T9" fmla="*/ 1374 h 1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02" h="1374">
                <a:moveTo>
                  <a:pt x="1269" y="1374"/>
                </a:moveTo>
                <a:cubicBezTo>
                  <a:pt x="1536" y="1104"/>
                  <a:pt x="1702" y="733"/>
                  <a:pt x="1702" y="323"/>
                </a:cubicBezTo>
                <a:cubicBezTo>
                  <a:pt x="1702" y="212"/>
                  <a:pt x="1690" y="104"/>
                  <a:pt x="1667" y="0"/>
                </a:cubicBezTo>
                <a:cubicBezTo>
                  <a:pt x="0" y="0"/>
                  <a:pt x="0" y="0"/>
                  <a:pt x="0" y="0"/>
                </a:cubicBezTo>
                <a:lnTo>
                  <a:pt x="1269" y="1374"/>
                </a:lnTo>
                <a:close/>
              </a:path>
            </a:pathLst>
          </a:custGeom>
          <a:gradFill>
            <a:gsLst>
              <a:gs pos="8000">
                <a:schemeClr val="accent5"/>
              </a:gs>
              <a:gs pos="85000">
                <a:schemeClr val="accent3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678613" y="2070558"/>
            <a:ext cx="4604544" cy="1621509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678613" y="4376794"/>
            <a:ext cx="4604544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678614" y="4080523"/>
            <a:ext cx="4604544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D23D530-EC59-4288-BF97-100EDB7899C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4536" y="330590"/>
            <a:ext cx="2174882" cy="45606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t>2023/11/5</a:t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3765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3765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pacman.cs.tsinghua.edu.cn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1246982" y="2870201"/>
            <a:ext cx="5915818" cy="558799"/>
          </a:xfrm>
        </p:spPr>
        <p:txBody>
          <a:bodyPr>
            <a:normAutofit/>
          </a:bodyPr>
          <a:lstStyle/>
          <a:p>
            <a:r>
              <a:rPr lang="zh-CN" altLang="en-US" dirty="0"/>
              <a:t>博学笃志，格物明德</a:t>
            </a: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246982" y="1938685"/>
            <a:ext cx="6525418" cy="1042559"/>
          </a:xfrm>
        </p:spPr>
        <p:txBody>
          <a:bodyPr>
            <a:normAutofit fontScale="90000"/>
          </a:bodyPr>
          <a:lstStyle/>
          <a:p>
            <a:pPr algn="just"/>
            <a:r>
              <a:rPr lang="zh-CN" altLang="en-US" b="1" i="0" u="none" strike="noStrike" dirty="0">
                <a:effectLst/>
                <a:latin typeface="Vollkorn"/>
              </a:rPr>
              <a:t>现代</a:t>
            </a:r>
            <a:r>
              <a:rPr lang="en" altLang="zh-CN" b="1" i="0" u="none" strike="noStrike" dirty="0" err="1">
                <a:effectLst/>
                <a:latin typeface="Vollkorn"/>
              </a:rPr>
              <a:t>LLMSystem</a:t>
            </a:r>
            <a:r>
              <a:rPr lang="zh-CN" altLang="en-US" b="1" i="0" u="none" strike="noStrike" dirty="0">
                <a:effectLst/>
                <a:latin typeface="Vollkorn"/>
              </a:rPr>
              <a:t>的算法</a:t>
            </a:r>
            <a:r>
              <a:rPr lang="en-US" altLang="zh-CN" b="1" i="0" u="none" strike="noStrike" dirty="0">
                <a:effectLst/>
                <a:latin typeface="Vollkorn"/>
              </a:rPr>
              <a:t>-</a:t>
            </a:r>
            <a:r>
              <a:rPr lang="zh-CN" altLang="en-US" b="1" i="0" u="none" strike="noStrike" dirty="0">
                <a:effectLst/>
                <a:latin typeface="Vollkorn"/>
              </a:rPr>
              <a:t>系统协同设计与优化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solidFill>
            <a:srgbClr val="269EEF"/>
          </a:solidFill>
        </p:spPr>
        <p:txBody>
          <a:bodyPr/>
          <a:lstStyle/>
          <a:p>
            <a:r>
              <a:rPr lang="zh-CN" altLang="en-US" sz="1600" b="1" dirty="0"/>
              <a:t>汇报人：方陶松</a:t>
            </a:r>
            <a:endParaRPr lang="en-US" altLang="zh-CN" sz="1600" b="1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1246982" y="4998158"/>
            <a:ext cx="2500975" cy="296271"/>
          </a:xfrm>
        </p:spPr>
        <p:txBody>
          <a:bodyPr/>
          <a:lstStyle/>
          <a:p>
            <a:r>
              <a:rPr lang="zh-CN" altLang="en-US" sz="1600" b="1" dirty="0"/>
              <a:t>时    间：</a:t>
            </a:r>
            <a:endParaRPr lang="en-US" altLang="en-US" sz="1600" b="1" dirty="0"/>
          </a:p>
        </p:txBody>
      </p:sp>
      <p:sp>
        <p:nvSpPr>
          <p:cNvPr id="8" name="文本占位符 5"/>
          <p:cNvSpPr txBox="1"/>
          <p:nvPr/>
        </p:nvSpPr>
        <p:spPr>
          <a:xfrm>
            <a:off x="1251875" y="4265647"/>
            <a:ext cx="2500975" cy="296271"/>
          </a:xfrm>
          <a:prstGeom prst="roundRect">
            <a:avLst>
              <a:gd name="adj" fmla="val 50000"/>
            </a:avLst>
          </a:prstGeom>
          <a:gradFill>
            <a:gsLst>
              <a:gs pos="9000">
                <a:schemeClr val="accent2"/>
              </a:gs>
              <a:gs pos="85000">
                <a:schemeClr val="accent1"/>
              </a:gs>
            </a:gsLst>
            <a:lin ang="0" scaled="0"/>
          </a:gradFill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3765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600" b="1" dirty="0"/>
              <a:t>院    系：计算机学院</a:t>
            </a:r>
            <a:endParaRPr lang="en-US" altLang="zh-CN" sz="16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Efficiently Scaling Transformer Inference</a:t>
            </a:r>
            <a:br>
              <a:rPr lang="en" altLang="zh-CN" sz="2000" dirty="0"/>
            </a:br>
            <a:r>
              <a:rPr lang="en" altLang="zh-CN" sz="2000" dirty="0"/>
              <a:t> </a:t>
            </a:r>
            <a:r>
              <a:rPr lang="zh-CN" altLang="en" sz="2000" dirty="0"/>
              <a:t>（</a:t>
            </a:r>
            <a:r>
              <a:rPr lang="en" altLang="zh-CN" sz="2000" dirty="0"/>
              <a:t>MLsys'23 Outstanding paper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并行空间抽象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1B41492-8B3D-8EB8-53DC-099353245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826" y="1776202"/>
            <a:ext cx="4906347" cy="382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91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Efficiently Scaling Transformer Inference</a:t>
            </a:r>
            <a:br>
              <a:rPr lang="en" altLang="zh-CN" sz="2000" dirty="0"/>
            </a:br>
            <a:r>
              <a:rPr lang="en" altLang="zh-CN" sz="2000" dirty="0"/>
              <a:t> </a:t>
            </a:r>
            <a:r>
              <a:rPr lang="zh-CN" altLang="en" sz="2000" dirty="0"/>
              <a:t>（</a:t>
            </a:r>
            <a:r>
              <a:rPr lang="en" altLang="zh-CN" sz="2000" dirty="0"/>
              <a:t>MLsys'23 Outstanding paper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层内计算并行化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E241AD7-BDA3-7B97-7244-DD29B889C728}"/>
              </a:ext>
            </a:extLst>
          </p:cNvPr>
          <p:cNvSpPr/>
          <p:nvPr/>
        </p:nvSpPr>
        <p:spPr>
          <a:xfrm>
            <a:off x="772530" y="1933075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GPT: y = MLP(</a:t>
            </a:r>
            <a:r>
              <a:rPr lang="en" altLang="zh-CN" sz="1400" b="0" i="0" dirty="0" err="1">
                <a:solidFill>
                  <a:srgbClr val="121212"/>
                </a:solidFill>
                <a:effectLst/>
                <a:latin typeface="-apple-system"/>
              </a:rPr>
              <a:t>LayerNorm</a:t>
            </a:r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(x + Attn(</a:t>
            </a:r>
            <a:r>
              <a:rPr lang="en" altLang="zh-CN" sz="1400" b="0" i="0" dirty="0" err="1">
                <a:solidFill>
                  <a:srgbClr val="121212"/>
                </a:solidFill>
                <a:effectLst/>
                <a:latin typeface="-apple-system"/>
              </a:rPr>
              <a:t>LayerNorm</a:t>
            </a:r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(x))</a:t>
            </a:r>
          </a:p>
          <a:p>
            <a:pPr algn="l"/>
            <a:endParaRPr lang="en" altLang="zh-CN" sz="1400" b="0" i="0" dirty="0">
              <a:solidFill>
                <a:srgbClr val="121212"/>
              </a:solidFill>
              <a:effectLst/>
              <a:latin typeface="-apple-system"/>
            </a:endParaRPr>
          </a:p>
          <a:p>
            <a:pPr algn="l"/>
            <a:r>
              <a:rPr lang="en" altLang="zh-CN" sz="1400" b="0" i="0" dirty="0" err="1">
                <a:solidFill>
                  <a:srgbClr val="121212"/>
                </a:solidFill>
                <a:effectLst/>
                <a:latin typeface="-apple-system"/>
              </a:rPr>
              <a:t>PaLM</a:t>
            </a:r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: y = x + MLP(</a:t>
            </a:r>
            <a:r>
              <a:rPr lang="en" altLang="zh-CN" sz="1400" b="0" i="0" dirty="0" err="1">
                <a:solidFill>
                  <a:srgbClr val="121212"/>
                </a:solidFill>
                <a:effectLst/>
                <a:latin typeface="-apple-system"/>
              </a:rPr>
              <a:t>LayerNorm</a:t>
            </a:r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(x)) + Attn(</a:t>
            </a:r>
            <a:r>
              <a:rPr lang="en" altLang="zh-CN" sz="1400" b="0" i="0" dirty="0" err="1">
                <a:solidFill>
                  <a:srgbClr val="121212"/>
                </a:solidFill>
                <a:effectLst/>
                <a:latin typeface="-apple-system"/>
              </a:rPr>
              <a:t>LayerNorm</a:t>
            </a:r>
            <a:r>
              <a:rPr lang="en" altLang="zh-CN" sz="1400" b="0" i="0" dirty="0">
                <a:solidFill>
                  <a:srgbClr val="121212"/>
                </a:solidFill>
                <a:effectLst/>
                <a:latin typeface="-apple-system"/>
              </a:rPr>
              <a:t>(x))</a:t>
            </a:r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5F50DCB8-BA63-EA47-03F9-DC736B92862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189416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Efficiently Scaling Transformer Inference</a:t>
            </a:r>
            <a:br>
              <a:rPr lang="en" altLang="zh-CN" sz="2000" dirty="0"/>
            </a:br>
            <a:r>
              <a:rPr lang="en" altLang="zh-CN" sz="2000" dirty="0"/>
              <a:t> </a:t>
            </a:r>
            <a:r>
              <a:rPr lang="zh-CN" altLang="en" sz="2000" dirty="0"/>
              <a:t>（</a:t>
            </a:r>
            <a:r>
              <a:rPr lang="en" altLang="zh-CN" sz="2000" dirty="0"/>
              <a:t>MLsys'23 Outstanding paper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MQA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优化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7A0A389-544F-74C8-E2DE-4B70FF927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585" y="1776202"/>
            <a:ext cx="5540829" cy="471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59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Efficiently Scaling Transformer Inference</a:t>
            </a:r>
            <a:br>
              <a:rPr lang="en" altLang="zh-CN" sz="2000" dirty="0"/>
            </a:br>
            <a:r>
              <a:rPr lang="en" altLang="zh-CN" sz="2000" dirty="0"/>
              <a:t> </a:t>
            </a:r>
            <a:r>
              <a:rPr lang="zh-CN" altLang="en" sz="2000" dirty="0"/>
              <a:t>（</a:t>
            </a:r>
            <a:r>
              <a:rPr lang="en" altLang="zh-CN" sz="2000" dirty="0"/>
              <a:t>MLsys'23 Outstanding paper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实验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2A079CE-CD24-9EF9-09C5-3D6D469CD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29" y="2154373"/>
            <a:ext cx="5110584" cy="368790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5C2BE33-0F18-4734-5C7E-859A837C6E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98" y="2618121"/>
            <a:ext cx="4653614" cy="246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196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二、文献精读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5" name="6a01450b-ccf5-4c92-8db3-1b41b04e1d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35201"/>
            <a:ext cx="10941360" cy="4811643"/>
            <a:chOff x="736745" y="1275545"/>
            <a:chExt cx="10941360" cy="4811643"/>
          </a:xfrm>
        </p:grpSpPr>
        <p:grpSp>
          <p:nvGrpSpPr>
            <p:cNvPr id="6" name="îšļiḍè"/>
            <p:cNvGrpSpPr/>
            <p:nvPr/>
          </p:nvGrpSpPr>
          <p:grpSpPr>
            <a:xfrm>
              <a:off x="736745" y="1356666"/>
              <a:ext cx="1933578" cy="1993257"/>
              <a:chOff x="736745" y="1356666"/>
              <a:chExt cx="1933578" cy="1993257"/>
            </a:xfrm>
          </p:grpSpPr>
          <p:sp>
            <p:nvSpPr>
              <p:cNvPr id="37" name="íṣḷîḓe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ľiḍê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9" name="ïṥḷïde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40" name="ïṩḻîdé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iṩlíḋ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7" name="iṥḻïḋe"/>
            <p:cNvGrpSpPr/>
            <p:nvPr/>
          </p:nvGrpSpPr>
          <p:grpSpPr>
            <a:xfrm>
              <a:off x="6411000" y="1356666"/>
              <a:ext cx="1933578" cy="1993257"/>
              <a:chOff x="736745" y="1356666"/>
              <a:chExt cx="1933578" cy="1993257"/>
            </a:xfrm>
          </p:grpSpPr>
          <p:sp>
            <p:nvSpPr>
              <p:cNvPr id="32" name="iSḻïdè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ḻïḋé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4" name="ïṩľîḋê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5" name="îsḻíḑ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iS1íḍé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8" name="iŝḻîďe"/>
            <p:cNvGrpSpPr/>
            <p:nvPr/>
          </p:nvGrpSpPr>
          <p:grpSpPr>
            <a:xfrm>
              <a:off x="736745" y="4014000"/>
              <a:ext cx="1933578" cy="1993257"/>
              <a:chOff x="736745" y="1356666"/>
              <a:chExt cx="1933578" cy="1993257"/>
            </a:xfrm>
          </p:grpSpPr>
          <p:sp>
            <p:nvSpPr>
              <p:cNvPr id="27" name="îśľïdé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ľïḍé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9" name="î$ḷídé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0" name="iS1iḓ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iSlíd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9" name="ï$ḻiḑê"/>
            <p:cNvGrpSpPr/>
            <p:nvPr/>
          </p:nvGrpSpPr>
          <p:grpSpPr>
            <a:xfrm>
              <a:off x="6411000" y="4014000"/>
              <a:ext cx="1933578" cy="1993257"/>
              <a:chOff x="736745" y="1356666"/>
              <a:chExt cx="1933578" cy="1993257"/>
            </a:xfrm>
          </p:grpSpPr>
          <p:sp>
            <p:nvSpPr>
              <p:cNvPr id="22" name="îŝḻíḋe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šļíḋê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4" name="ísľíḋè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25" name="ïśľiḓè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iŝḷíḋé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10" name="iṣḻïḋê"/>
            <p:cNvGrpSpPr/>
            <p:nvPr/>
          </p:nvGrpSpPr>
          <p:grpSpPr>
            <a:xfrm>
              <a:off x="2767467" y="1275545"/>
              <a:ext cx="3236383" cy="2075204"/>
              <a:chOff x="2776441" y="1231264"/>
              <a:chExt cx="3236383" cy="2075204"/>
            </a:xfrm>
          </p:grpSpPr>
          <p:sp>
            <p:nvSpPr>
              <p:cNvPr id="20" name="ïslíḋè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一</a:t>
                </a:r>
                <a:r>
                  <a:rPr lang="en-US" altLang="zh-CN" b="1" dirty="0">
                    <a:solidFill>
                      <a:schemeClr val="accent1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大模型并行训练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í$lîḍè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 Large-Scale Language Model Training on GPU Clusters Using Megatron-LM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SC'21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1" name="îsļîdé"/>
            <p:cNvGrpSpPr/>
            <p:nvPr/>
          </p:nvGrpSpPr>
          <p:grpSpPr>
            <a:xfrm>
              <a:off x="8441722" y="1275545"/>
              <a:ext cx="3236383" cy="2075204"/>
              <a:chOff x="2776441" y="1231264"/>
              <a:chExt cx="3236383" cy="2075204"/>
            </a:xfrm>
          </p:grpSpPr>
          <p:sp>
            <p:nvSpPr>
              <p:cNvPr id="18" name="ïšḷiḋé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2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二</a:t>
                </a:r>
                <a:r>
                  <a:rPr lang="en-US" altLang="zh-CN" b="1" dirty="0">
                    <a:solidFill>
                      <a:schemeClr val="accent2"/>
                    </a:solidFill>
                  </a:rPr>
                  <a:t>)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 大模型高效推理</a:t>
                </a:r>
              </a:p>
            </p:txBody>
          </p:sp>
          <p:sp>
            <p:nvSpPr>
              <p:cNvPr id="19" name="ïšḷíḍè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Efficiently Scaling Transformer Inference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MLsys'23 Outstanding paper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2" name="ísḷîḋê"/>
            <p:cNvGrpSpPr/>
            <p:nvPr/>
          </p:nvGrpSpPr>
          <p:grpSpPr>
            <a:xfrm>
              <a:off x="2767467" y="4011984"/>
              <a:ext cx="3236383" cy="2075204"/>
              <a:chOff x="2776441" y="1231264"/>
              <a:chExt cx="3236383" cy="2075204"/>
            </a:xfrm>
          </p:grpSpPr>
          <p:sp>
            <p:nvSpPr>
              <p:cNvPr id="16" name="íSlïḍè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三</a:t>
                </a:r>
                <a:r>
                  <a:rPr lang="en-US" altLang="zh-CN" b="1" dirty="0">
                    <a:solidFill>
                      <a:schemeClr val="accent3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大模型服务调度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7" name="í$ļíḍe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ORCA: A Distributed Serving System for Transformer-Based Generative Models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OSDI'22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3" name="íṧľíde"/>
            <p:cNvGrpSpPr/>
            <p:nvPr/>
          </p:nvGrpSpPr>
          <p:grpSpPr>
            <a:xfrm>
              <a:off x="8441722" y="4011984"/>
              <a:ext cx="3236383" cy="2075204"/>
              <a:chOff x="2776441" y="1231264"/>
              <a:chExt cx="3236383" cy="2075204"/>
            </a:xfrm>
          </p:grpSpPr>
          <p:sp>
            <p:nvSpPr>
              <p:cNvPr id="14" name="ïṡļíďe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4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4"/>
                    </a:solidFill>
                  </a:rPr>
                  <a:t>四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4"/>
                    </a:solidFill>
                  </a:rPr>
                  <a:t>大模型访存优化</a:t>
                </a:r>
                <a:endParaRPr lang="en-US" altLang="zh-CN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î$ḻiḋê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 Memory Management for Large Language Model Serving with PagedAttention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SOSP'23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3870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ORCA: A Distributed Serving System for Transformer-Based Generative Models </a:t>
            </a:r>
            <a:r>
              <a:rPr lang="zh-CN" altLang="en" sz="2000" dirty="0"/>
              <a:t>（</a:t>
            </a:r>
            <a:r>
              <a:rPr lang="en" altLang="zh-CN" sz="2000" dirty="0"/>
              <a:t>OSDI 22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调度问题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D9E03A-0DD3-C6A9-9FAF-17327A2FB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364" y="1645584"/>
            <a:ext cx="3518142" cy="3429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24DE15-1F40-244F-E03F-20B2031A7D5F}"/>
              </a:ext>
            </a:extLst>
          </p:cNvPr>
          <p:cNvSpPr/>
          <p:nvPr/>
        </p:nvSpPr>
        <p:spPr>
          <a:xfrm>
            <a:off x="772529" y="1933075"/>
            <a:ext cx="5833543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l"/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Inference Serving System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中最典型的优化方式就是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Batching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也就是将一段时间内到达的用户请求合并到一起，提交到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中执行，从而提高系统的吞吐量。然而，与传统的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DNN Model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在推理时只要正向执行一遍不同，基于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Transformer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的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Generative Model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在推理时是迭代式的（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Iterative)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每个请求都需要迭代式执行多次，每次生成部分结果（一个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Token)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，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且每个请求的迭代次数可能是不同的（例如迭代直到模型生成一个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End-Of-Sequence Token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）。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因此将现有的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Batching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方式应用在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Generative Model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时，可能导致有的请求已经迭代结束了，但是还需要和同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Batch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中没有迭代结束的请求继续一起执行。</a:t>
            </a:r>
            <a:endParaRPr lang="en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88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ORCA: A Distributed Serving System for Transformer-Based Generative Models </a:t>
            </a:r>
            <a:r>
              <a:rPr lang="zh-CN" altLang="en" sz="2000" dirty="0"/>
              <a:t>（</a:t>
            </a:r>
            <a:r>
              <a:rPr lang="en" altLang="zh-CN" sz="2000" dirty="0"/>
              <a:t>OSDI 22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16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573EB9-2143-5A4A-1F7A-5D14A62773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075" y="2632882"/>
            <a:ext cx="6613849" cy="226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9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二、文献精读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5" name="6a01450b-ccf5-4c92-8db3-1b41b04e1d5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635201"/>
            <a:ext cx="10941360" cy="4811643"/>
            <a:chOff x="736745" y="1275545"/>
            <a:chExt cx="10941360" cy="4811643"/>
          </a:xfrm>
        </p:grpSpPr>
        <p:grpSp>
          <p:nvGrpSpPr>
            <p:cNvPr id="6" name="îšļiḍè"/>
            <p:cNvGrpSpPr/>
            <p:nvPr/>
          </p:nvGrpSpPr>
          <p:grpSpPr>
            <a:xfrm>
              <a:off x="736745" y="1356666"/>
              <a:ext cx="1933578" cy="1993257"/>
              <a:chOff x="736745" y="1356666"/>
              <a:chExt cx="1933578" cy="1993257"/>
            </a:xfrm>
          </p:grpSpPr>
          <p:sp>
            <p:nvSpPr>
              <p:cNvPr id="37" name="íṣḷîḓe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1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ï$ľiḍê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9" name="ïṥḷïde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40" name="ïṩḻîdé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41" name="iṩlíḋ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7" name="iṥḻïḋe"/>
            <p:cNvGrpSpPr/>
            <p:nvPr/>
          </p:nvGrpSpPr>
          <p:grpSpPr>
            <a:xfrm>
              <a:off x="6411000" y="1356666"/>
              <a:ext cx="1933578" cy="1993257"/>
              <a:chOff x="736745" y="1356666"/>
              <a:chExt cx="1933578" cy="1993257"/>
            </a:xfrm>
          </p:grpSpPr>
          <p:sp>
            <p:nvSpPr>
              <p:cNvPr id="32" name="iSḻïdè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2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iṣḻïḋé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34" name="ïṩľîḋê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5" name="îsḻíḑ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2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6" name="iS1íḍé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8" name="iŝḻîďe"/>
            <p:cNvGrpSpPr/>
            <p:nvPr/>
          </p:nvGrpSpPr>
          <p:grpSpPr>
            <a:xfrm>
              <a:off x="736745" y="4014000"/>
              <a:ext cx="1933578" cy="1993257"/>
              <a:chOff x="736745" y="1356666"/>
              <a:chExt cx="1933578" cy="1993257"/>
            </a:xfrm>
          </p:grpSpPr>
          <p:sp>
            <p:nvSpPr>
              <p:cNvPr id="27" name="îśľïdé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3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şľïḍé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9" name="î$ḷídé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30" name="iS1iḓê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iSlídê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9" name="ï$ḻiḑê"/>
            <p:cNvGrpSpPr/>
            <p:nvPr/>
          </p:nvGrpSpPr>
          <p:grpSpPr>
            <a:xfrm>
              <a:off x="6411000" y="4014000"/>
              <a:ext cx="1933578" cy="1993257"/>
              <a:chOff x="736745" y="1356666"/>
              <a:chExt cx="1933578" cy="1993257"/>
            </a:xfrm>
          </p:grpSpPr>
          <p:sp>
            <p:nvSpPr>
              <p:cNvPr id="22" name="îŝḻíḋe"/>
              <p:cNvSpPr/>
              <p:nvPr/>
            </p:nvSpPr>
            <p:spPr>
              <a:xfrm>
                <a:off x="736745" y="1416345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accent4">
                    <a:lumMod val="60000"/>
                    <a:lumOff val="40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îšļíḋê"/>
              <p:cNvSpPr/>
              <p:nvPr/>
            </p:nvSpPr>
            <p:spPr>
              <a:xfrm>
                <a:off x="805009" y="1493193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400"/>
                <a:endParaRPr dirty="0">
                  <a:solidFill>
                    <a:schemeClr val="lt1"/>
                  </a:solidFill>
                </a:endParaRPr>
              </a:p>
            </p:txBody>
          </p:sp>
          <p:grpSp>
            <p:nvGrpSpPr>
              <p:cNvPr id="24" name="ísľíḋè"/>
              <p:cNvGrpSpPr/>
              <p:nvPr/>
            </p:nvGrpSpPr>
            <p:grpSpPr>
              <a:xfrm>
                <a:off x="1936034" y="1356666"/>
                <a:ext cx="675000" cy="675005"/>
                <a:chOff x="7209746" y="4153276"/>
                <a:chExt cx="675000" cy="675005"/>
              </a:xfrm>
            </p:grpSpPr>
            <p:sp>
              <p:nvSpPr>
                <p:cNvPr id="25" name="ïśľiḓè"/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4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26" name="iŝḷíḋé"/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/>
                <a:lstStyle>
                  <a:defPPr>
                    <a:defRPr lang="zh-CN"/>
                  </a:defPPr>
                  <a:lvl1pPr marL="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3765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200" dirty="0"/>
                </a:p>
              </p:txBody>
            </p:sp>
          </p:grpSp>
        </p:grpSp>
        <p:grpSp>
          <p:nvGrpSpPr>
            <p:cNvPr id="10" name="iṣḻïḋê"/>
            <p:cNvGrpSpPr/>
            <p:nvPr/>
          </p:nvGrpSpPr>
          <p:grpSpPr>
            <a:xfrm>
              <a:off x="2767467" y="1275545"/>
              <a:ext cx="3236383" cy="2075204"/>
              <a:chOff x="2776441" y="1231264"/>
              <a:chExt cx="3236383" cy="2075204"/>
            </a:xfrm>
          </p:grpSpPr>
          <p:sp>
            <p:nvSpPr>
              <p:cNvPr id="20" name="ïslíḋè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1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一</a:t>
                </a:r>
                <a:r>
                  <a:rPr lang="en-US" altLang="zh-CN" b="1" dirty="0">
                    <a:solidFill>
                      <a:schemeClr val="accent1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1"/>
                    </a:solidFill>
                  </a:rPr>
                  <a:t>大模型并行训练</a:t>
                </a:r>
                <a:endParaRPr lang="en-US" altLang="zh-CN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1" name="í$lîḍè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 Large-Scale Language Model Training on GPU Clusters Using Megatron-LM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SC'21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1" name="îsļîdé"/>
            <p:cNvGrpSpPr/>
            <p:nvPr/>
          </p:nvGrpSpPr>
          <p:grpSpPr>
            <a:xfrm>
              <a:off x="8441722" y="1275545"/>
              <a:ext cx="3236383" cy="2075204"/>
              <a:chOff x="2776441" y="1231264"/>
              <a:chExt cx="3236383" cy="2075204"/>
            </a:xfrm>
          </p:grpSpPr>
          <p:sp>
            <p:nvSpPr>
              <p:cNvPr id="18" name="ïšḷiḋé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2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二</a:t>
                </a:r>
                <a:r>
                  <a:rPr lang="en-US" altLang="zh-CN" b="1" dirty="0">
                    <a:solidFill>
                      <a:schemeClr val="accent2"/>
                    </a:solidFill>
                  </a:rPr>
                  <a:t>)</a:t>
                </a:r>
                <a:r>
                  <a:rPr lang="zh-CN" altLang="en-US" b="1" dirty="0">
                    <a:solidFill>
                      <a:schemeClr val="accent2"/>
                    </a:solidFill>
                  </a:rPr>
                  <a:t> 大模型高效推理</a:t>
                </a:r>
              </a:p>
            </p:txBody>
          </p:sp>
          <p:sp>
            <p:nvSpPr>
              <p:cNvPr id="19" name="ïšḷíḍè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Efficiently Scaling Transformer Inference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MLsys'23 Outstanding paper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2" name="ísḷîḋê"/>
            <p:cNvGrpSpPr/>
            <p:nvPr/>
          </p:nvGrpSpPr>
          <p:grpSpPr>
            <a:xfrm>
              <a:off x="2767467" y="4011984"/>
              <a:ext cx="3236383" cy="2075204"/>
              <a:chOff x="2776441" y="1231264"/>
              <a:chExt cx="3236383" cy="2075204"/>
            </a:xfrm>
          </p:grpSpPr>
          <p:sp>
            <p:nvSpPr>
              <p:cNvPr id="16" name="íSlïḍè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3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三</a:t>
                </a:r>
                <a:r>
                  <a:rPr lang="en-US" altLang="zh-CN" b="1" dirty="0">
                    <a:solidFill>
                      <a:schemeClr val="accent3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3"/>
                    </a:solidFill>
                  </a:rPr>
                  <a:t>大模型服务调度</a:t>
                </a:r>
                <a:endParaRPr lang="en-US" altLang="zh-CN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17" name="í$ļíḍe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ORCA: A Distributed Serving System for Transformer-Based Generative Models 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OSDI'22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  <p:grpSp>
          <p:nvGrpSpPr>
            <p:cNvPr id="13" name="íṧľíde"/>
            <p:cNvGrpSpPr/>
            <p:nvPr/>
          </p:nvGrpSpPr>
          <p:grpSpPr>
            <a:xfrm>
              <a:off x="8441722" y="4011984"/>
              <a:ext cx="3236383" cy="2075204"/>
              <a:chOff x="2776441" y="1231264"/>
              <a:chExt cx="3236383" cy="2075204"/>
            </a:xfrm>
          </p:grpSpPr>
          <p:sp>
            <p:nvSpPr>
              <p:cNvPr id="14" name="ïṡļíďe"/>
              <p:cNvSpPr txBox="1"/>
              <p:nvPr/>
            </p:nvSpPr>
            <p:spPr>
              <a:xfrm>
                <a:off x="2776441" y="1231264"/>
                <a:ext cx="3236383" cy="588331"/>
              </a:xfrm>
              <a:prstGeom prst="rect">
                <a:avLst/>
              </a:prstGeom>
              <a:noFill/>
            </p:spPr>
            <p:txBody>
              <a:bodyPr wrap="none" lIns="90000" tIns="46800" rIns="90000" bIns="46800" rtlCol="0" anchor="ctr" anchorCtr="0">
                <a:normAutofit/>
              </a:bodyPr>
              <a:lstStyle/>
              <a:p>
                <a:r>
                  <a:rPr lang="en-US" altLang="zh-CN" b="1" dirty="0">
                    <a:solidFill>
                      <a:schemeClr val="accent4"/>
                    </a:solidFill>
                  </a:rPr>
                  <a:t>(</a:t>
                </a:r>
                <a:r>
                  <a:rPr lang="zh-CN" altLang="en-US" b="1" dirty="0">
                    <a:solidFill>
                      <a:schemeClr val="accent4"/>
                    </a:solidFill>
                  </a:rPr>
                  <a:t>四</a:t>
                </a:r>
                <a:r>
                  <a:rPr lang="en-US" altLang="zh-CN" b="1" dirty="0">
                    <a:solidFill>
                      <a:schemeClr val="accent4"/>
                    </a:solidFill>
                  </a:rPr>
                  <a:t>) </a:t>
                </a:r>
                <a:r>
                  <a:rPr lang="zh-CN" altLang="en-US" b="1" dirty="0">
                    <a:solidFill>
                      <a:schemeClr val="accent4"/>
                    </a:solidFill>
                  </a:rPr>
                  <a:t>大模型访存优化</a:t>
                </a:r>
                <a:endParaRPr lang="en-US" altLang="zh-CN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15" name="î$ḻiḋê"/>
              <p:cNvSpPr txBox="1"/>
              <p:nvPr/>
            </p:nvSpPr>
            <p:spPr>
              <a:xfrm>
                <a:off x="2776441" y="1819596"/>
                <a:ext cx="3236382" cy="1486872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>
                <a:norm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en" altLang="zh-CN" sz="1200" dirty="0"/>
                  <a:t>Efficient Memory Management for Large Language Model Serving with PagedAttention</a:t>
                </a:r>
                <a:r>
                  <a:rPr lang="zh-CN" altLang="en" sz="1200" dirty="0"/>
                  <a:t>（</a:t>
                </a:r>
                <a:r>
                  <a:rPr lang="en" altLang="zh-CN" sz="1200" dirty="0"/>
                  <a:t>SOSP'23</a:t>
                </a:r>
                <a:r>
                  <a:rPr lang="zh-CN" altLang="en" sz="1200" dirty="0"/>
                  <a:t>）</a:t>
                </a:r>
                <a:endParaRPr lang="en-US" altLang="zh-CN" sz="12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37335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 Memory Management for Large Language Model Serving with PagedAttention</a:t>
            </a:r>
            <a:r>
              <a:rPr lang="zh-CN" altLang="en" sz="2000" dirty="0"/>
              <a:t> （</a:t>
            </a:r>
            <a:r>
              <a:rPr lang="en" altLang="zh-CN" sz="2000" dirty="0"/>
              <a:t>SOSP 2</a:t>
            </a:r>
            <a:r>
              <a:rPr lang="en-US" altLang="zh-CN" sz="2000" dirty="0"/>
              <a:t>3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碎片问题与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Paged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accent2">
                    <a:lumMod val="75000"/>
                  </a:schemeClr>
                </a:solidFill>
              </a:rPr>
              <a:t>Attention</a:t>
            </a:r>
            <a:endParaRPr lang="zh-CN" alt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1C2974B-9675-12B8-0D26-CD509D6434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73051"/>
            <a:ext cx="7772400" cy="377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553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 Memory Management for Large Language Model Serving with PagedAttention</a:t>
            </a:r>
            <a:r>
              <a:rPr lang="zh-CN" altLang="en" sz="2000" dirty="0"/>
              <a:t> （</a:t>
            </a:r>
            <a:r>
              <a:rPr lang="en" altLang="zh-CN" sz="2000" dirty="0"/>
              <a:t>SOSP 2</a:t>
            </a:r>
            <a:r>
              <a:rPr lang="en-US" altLang="zh-CN" sz="2000" dirty="0"/>
              <a:t>3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19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accent2">
                    <a:lumMod val="75000"/>
                  </a:schemeClr>
                </a:solidFill>
              </a:rPr>
              <a:t>vLLM</a:t>
            </a:r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系统设计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7B66713-8B1B-056B-F460-E78881569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379" y="2154373"/>
            <a:ext cx="6407241" cy="36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172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7282" y="1700808"/>
            <a:ext cx="10887030" cy="4083608"/>
            <a:chOff x="757282" y="1700808"/>
            <a:chExt cx="10887030" cy="4083608"/>
          </a:xfrm>
        </p:grpSpPr>
        <p:grpSp>
          <p:nvGrpSpPr>
            <p:cNvPr id="6" name="2b751056-6b97-492c-b763-340acee7e99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  <p:cNvGrpSpPr>
              <a:grpSpLocks noChangeAspect="1"/>
            </p:cNvGrpSpPr>
            <p:nvPr>
              <p:custDataLst>
                <p:tags r:id="rId2"/>
              </p:custDataLst>
            </p:nvPr>
          </p:nvGrpSpPr>
          <p:grpSpPr>
            <a:xfrm>
              <a:off x="757282" y="1700808"/>
              <a:ext cx="10887030" cy="4083608"/>
              <a:chOff x="1175743" y="1700808"/>
              <a:chExt cx="10463755" cy="4083608"/>
            </a:xfrm>
          </p:grpSpPr>
          <p:sp>
            <p:nvSpPr>
              <p:cNvPr id="7" name="iṡľïḑè"/>
              <p:cNvSpPr txBox="1"/>
              <p:nvPr/>
            </p:nvSpPr>
            <p:spPr bwMode="auto">
              <a:xfrm>
                <a:off x="3941203" y="1779399"/>
                <a:ext cx="7698295" cy="4003616"/>
              </a:xfrm>
              <a:prstGeom prst="rect">
                <a:avLst/>
              </a:prstGeom>
              <a:noFill/>
            </p:spPr>
            <p:txBody>
              <a:bodyPr wrap="square" tIns="0" anchor="t">
                <a:noAutofit/>
              </a:bodyPr>
              <a:lstStyle>
                <a:defPPr>
                  <a:defRPr lang="zh-CN"/>
                </a:defPPr>
                <a:lvl1pPr>
                  <a:defRPr sz="1600" b="1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</a:defRPr>
                </a:lvl1pPr>
                <a:lvl2pPr marL="742950" indent="-28575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200" b="1">
                    <a:solidFill>
                      <a:srgbClr val="4D4D4D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9pPr>
              </a:lstStyle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一、调研的方向 </a:t>
                </a:r>
                <a:r>
                  <a:rPr lang="en-US" altLang="zh-CN" sz="2400" dirty="0">
                    <a:latin typeface="+mn-lt"/>
                    <a:ea typeface="+mn-ea"/>
                    <a:sym typeface="+mn-lt"/>
                  </a:rPr>
                  <a:t>&amp;</a:t>
                </a: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 相关团队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二、</a:t>
                </a:r>
                <a:r>
                  <a:rPr lang="zh-CN" altLang="en-US" sz="2400" dirty="0">
                    <a:sym typeface="+mn-lt"/>
                  </a:rPr>
                  <a:t>论文精读 </a:t>
                </a:r>
                <a:r>
                  <a:rPr lang="en-US" altLang="zh-CN" sz="2400" dirty="0">
                    <a:latin typeface="+mn-lt"/>
                    <a:ea typeface="+mn-ea"/>
                    <a:sym typeface="+mn-lt"/>
                  </a:rPr>
                  <a:t>&amp;</a:t>
                </a: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 </a:t>
                </a:r>
                <a:r>
                  <a:rPr lang="zh-CN" altLang="en-US" sz="2400" dirty="0">
                    <a:sym typeface="+mn-lt"/>
                  </a:rPr>
                  <a:t>趋势分析</a:t>
                </a:r>
                <a:endParaRPr lang="en-US" altLang="zh-CN" sz="2400" dirty="0">
                  <a:sym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三、总结 </a:t>
                </a:r>
                <a:r>
                  <a:rPr lang="en-US" altLang="zh-CN" sz="2400" dirty="0">
                    <a:latin typeface="+mn-lt"/>
                    <a:ea typeface="+mn-ea"/>
                    <a:sym typeface="+mn-lt"/>
                  </a:rPr>
                  <a:t>&amp;</a:t>
                </a:r>
                <a:r>
                  <a:rPr lang="zh-CN" altLang="en-US" sz="2400" dirty="0">
                    <a:latin typeface="+mn-lt"/>
                    <a:ea typeface="+mn-ea"/>
                    <a:sym typeface="+mn-lt"/>
                  </a:rPr>
                  <a:t> </a:t>
                </a:r>
                <a:r>
                  <a:rPr lang="zh-CN" altLang="en-US" sz="2400" dirty="0">
                    <a:sym typeface="+mn-lt"/>
                  </a:rPr>
                  <a:t>未来展望</a:t>
                </a:r>
                <a:endParaRPr lang="en-US" altLang="zh-CN" sz="2400" dirty="0">
                  <a:latin typeface="+mn-lt"/>
                  <a:ea typeface="+mn-ea"/>
                  <a:sym typeface="+mn-lt"/>
                </a:endParaRPr>
              </a:p>
            </p:txBody>
          </p:sp>
          <p:cxnSp>
            <p:nvCxnSpPr>
              <p:cNvPr id="8" name="直接连接符 7"/>
              <p:cNvCxnSpPr/>
              <p:nvPr/>
            </p:nvCxnSpPr>
            <p:spPr>
              <a:xfrm>
                <a:off x="3696888" y="1780800"/>
                <a:ext cx="0" cy="4003616"/>
              </a:xfrm>
              <a:prstGeom prst="line">
                <a:avLst/>
              </a:prstGeom>
              <a:solidFill>
                <a:srgbClr val="FFCC00"/>
              </a:solidFill>
              <a:ln w="31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9" name="išľïḋé"/>
              <p:cNvSpPr txBox="1"/>
              <p:nvPr/>
            </p:nvSpPr>
            <p:spPr>
              <a:xfrm>
                <a:off x="1175743" y="1700808"/>
                <a:ext cx="2521108" cy="58477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zh-CN" altLang="en-US" sz="320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汇报大纲</a:t>
                </a:r>
                <a:endParaRPr lang="tr-TR" sz="320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10" name="poetry_91022"/>
            <p:cNvSpPr>
              <a:spLocks noChangeAspect="1"/>
            </p:cNvSpPr>
            <p:nvPr/>
          </p:nvSpPr>
          <p:spPr bwMode="auto">
            <a:xfrm>
              <a:off x="2379533" y="4867348"/>
              <a:ext cx="870506" cy="915667"/>
            </a:xfrm>
            <a:custGeom>
              <a:avLst/>
              <a:gdLst>
                <a:gd name="T0" fmla="*/ 3353 w 5127"/>
                <a:gd name="T1" fmla="*/ 1728 h 5401"/>
                <a:gd name="T2" fmla="*/ 2183 w 5127"/>
                <a:gd name="T3" fmla="*/ 1608 h 5401"/>
                <a:gd name="T4" fmla="*/ 3353 w 5127"/>
                <a:gd name="T5" fmla="*/ 1488 h 5401"/>
                <a:gd name="T6" fmla="*/ 3103 w 5127"/>
                <a:gd name="T7" fmla="*/ 2231 h 5401"/>
                <a:gd name="T8" fmla="*/ 3103 w 5127"/>
                <a:gd name="T9" fmla="*/ 1991 h 5401"/>
                <a:gd name="T10" fmla="*/ 2432 w 5127"/>
                <a:gd name="T11" fmla="*/ 2111 h 5401"/>
                <a:gd name="T12" fmla="*/ 3103 w 5127"/>
                <a:gd name="T13" fmla="*/ 2231 h 5401"/>
                <a:gd name="T14" fmla="*/ 3353 w 5127"/>
                <a:gd name="T15" fmla="*/ 2648 h 5401"/>
                <a:gd name="T16" fmla="*/ 2183 w 5127"/>
                <a:gd name="T17" fmla="*/ 2768 h 5401"/>
                <a:gd name="T18" fmla="*/ 3353 w 5127"/>
                <a:gd name="T19" fmla="*/ 2888 h 5401"/>
                <a:gd name="T20" fmla="*/ 2552 w 5127"/>
                <a:gd name="T21" fmla="*/ 3151 h 5401"/>
                <a:gd name="T22" fmla="*/ 2552 w 5127"/>
                <a:gd name="T23" fmla="*/ 3391 h 5401"/>
                <a:gd name="T24" fmla="*/ 3223 w 5127"/>
                <a:gd name="T25" fmla="*/ 3271 h 5401"/>
                <a:gd name="T26" fmla="*/ 2552 w 5127"/>
                <a:gd name="T27" fmla="*/ 3151 h 5401"/>
                <a:gd name="T28" fmla="*/ 4448 w 5127"/>
                <a:gd name="T29" fmla="*/ 1442 h 5401"/>
                <a:gd name="T30" fmla="*/ 4688 w 5127"/>
                <a:gd name="T31" fmla="*/ 1442 h 5401"/>
                <a:gd name="T32" fmla="*/ 3988 w 5127"/>
                <a:gd name="T33" fmla="*/ 0 h 5401"/>
                <a:gd name="T34" fmla="*/ 0 w 5127"/>
                <a:gd name="T35" fmla="*/ 604 h 5401"/>
                <a:gd name="T36" fmla="*/ 120 w 5127"/>
                <a:gd name="T37" fmla="*/ 1792 h 5401"/>
                <a:gd name="T38" fmla="*/ 686 w 5127"/>
                <a:gd name="T39" fmla="*/ 1672 h 5401"/>
                <a:gd name="T40" fmla="*/ 240 w 5127"/>
                <a:gd name="T41" fmla="*/ 1552 h 5401"/>
                <a:gd name="T42" fmla="*/ 604 w 5127"/>
                <a:gd name="T43" fmla="*/ 240 h 5401"/>
                <a:gd name="T44" fmla="*/ 968 w 5127"/>
                <a:gd name="T45" fmla="*/ 4179 h 5401"/>
                <a:gd name="T46" fmla="*/ 3904 w 5127"/>
                <a:gd name="T47" fmla="*/ 4879 h 5401"/>
                <a:gd name="T48" fmla="*/ 3904 w 5127"/>
                <a:gd name="T49" fmla="*/ 4639 h 5401"/>
                <a:gd name="T50" fmla="*/ 1208 w 5127"/>
                <a:gd name="T51" fmla="*/ 4179 h 5401"/>
                <a:gd name="T52" fmla="*/ 1086 w 5127"/>
                <a:gd name="T53" fmla="*/ 240 h 5401"/>
                <a:gd name="T54" fmla="*/ 4448 w 5127"/>
                <a:gd name="T55" fmla="*/ 700 h 5401"/>
                <a:gd name="T56" fmla="*/ 4568 w 5127"/>
                <a:gd name="T57" fmla="*/ 2000 h 5401"/>
                <a:gd name="T58" fmla="*/ 4568 w 5127"/>
                <a:gd name="T59" fmla="*/ 2240 h 5401"/>
                <a:gd name="T60" fmla="*/ 4887 w 5127"/>
                <a:gd name="T61" fmla="*/ 2340 h 5401"/>
                <a:gd name="T62" fmla="*/ 5007 w 5127"/>
                <a:gd name="T63" fmla="*/ 3838 h 5401"/>
                <a:gd name="T64" fmla="*/ 5127 w 5127"/>
                <a:gd name="T65" fmla="*/ 2340 h 5401"/>
                <a:gd name="T66" fmla="*/ 4568 w 5127"/>
                <a:gd name="T67" fmla="*/ 5139 h 5401"/>
                <a:gd name="T68" fmla="*/ 4448 w 5127"/>
                <a:gd name="T69" fmla="*/ 5281 h 5401"/>
                <a:gd name="T70" fmla="*/ 4688 w 5127"/>
                <a:gd name="T71" fmla="*/ 5281 h 5401"/>
                <a:gd name="T72" fmla="*/ 4568 w 5127"/>
                <a:gd name="T73" fmla="*/ 5139 h 5401"/>
                <a:gd name="T74" fmla="*/ 4448 w 5127"/>
                <a:gd name="T75" fmla="*/ 2559 h 5401"/>
                <a:gd name="T76" fmla="*/ 4568 w 5127"/>
                <a:gd name="T77" fmla="*/ 4974 h 5401"/>
                <a:gd name="T78" fmla="*/ 4688 w 5127"/>
                <a:gd name="T79" fmla="*/ 2559 h 5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127" h="5401">
                  <a:moveTo>
                    <a:pt x="3473" y="1608"/>
                  </a:moveTo>
                  <a:cubicBezTo>
                    <a:pt x="3473" y="1674"/>
                    <a:pt x="3419" y="1728"/>
                    <a:pt x="3353" y="1728"/>
                  </a:cubicBezTo>
                  <a:lnTo>
                    <a:pt x="2303" y="1728"/>
                  </a:lnTo>
                  <a:cubicBezTo>
                    <a:pt x="2236" y="1728"/>
                    <a:pt x="2183" y="1674"/>
                    <a:pt x="2183" y="1608"/>
                  </a:cubicBezTo>
                  <a:cubicBezTo>
                    <a:pt x="2183" y="1542"/>
                    <a:pt x="2236" y="1488"/>
                    <a:pt x="2303" y="1488"/>
                  </a:cubicBezTo>
                  <a:lnTo>
                    <a:pt x="3353" y="1488"/>
                  </a:lnTo>
                  <a:cubicBezTo>
                    <a:pt x="3419" y="1488"/>
                    <a:pt x="3473" y="1542"/>
                    <a:pt x="3473" y="1608"/>
                  </a:cubicBezTo>
                  <a:close/>
                  <a:moveTo>
                    <a:pt x="3103" y="2231"/>
                  </a:moveTo>
                  <a:cubicBezTo>
                    <a:pt x="3170" y="2231"/>
                    <a:pt x="3223" y="2178"/>
                    <a:pt x="3223" y="2111"/>
                  </a:cubicBezTo>
                  <a:cubicBezTo>
                    <a:pt x="3223" y="2045"/>
                    <a:pt x="3170" y="1991"/>
                    <a:pt x="3103" y="1991"/>
                  </a:cubicBezTo>
                  <a:lnTo>
                    <a:pt x="2552" y="1991"/>
                  </a:lnTo>
                  <a:cubicBezTo>
                    <a:pt x="2486" y="1991"/>
                    <a:pt x="2432" y="2045"/>
                    <a:pt x="2432" y="2111"/>
                  </a:cubicBezTo>
                  <a:cubicBezTo>
                    <a:pt x="2432" y="2178"/>
                    <a:pt x="2486" y="2231"/>
                    <a:pt x="2552" y="2231"/>
                  </a:cubicBezTo>
                  <a:lnTo>
                    <a:pt x="3103" y="2231"/>
                  </a:lnTo>
                  <a:close/>
                  <a:moveTo>
                    <a:pt x="3473" y="2768"/>
                  </a:moveTo>
                  <a:cubicBezTo>
                    <a:pt x="3473" y="2701"/>
                    <a:pt x="3419" y="2648"/>
                    <a:pt x="3353" y="2648"/>
                  </a:cubicBezTo>
                  <a:lnTo>
                    <a:pt x="2303" y="2648"/>
                  </a:lnTo>
                  <a:cubicBezTo>
                    <a:pt x="2236" y="2648"/>
                    <a:pt x="2183" y="2701"/>
                    <a:pt x="2183" y="2768"/>
                  </a:cubicBezTo>
                  <a:cubicBezTo>
                    <a:pt x="2183" y="2834"/>
                    <a:pt x="2236" y="2888"/>
                    <a:pt x="2303" y="2888"/>
                  </a:cubicBezTo>
                  <a:lnTo>
                    <a:pt x="3353" y="2888"/>
                  </a:lnTo>
                  <a:cubicBezTo>
                    <a:pt x="3419" y="2888"/>
                    <a:pt x="3473" y="2834"/>
                    <a:pt x="3473" y="2768"/>
                  </a:cubicBezTo>
                  <a:close/>
                  <a:moveTo>
                    <a:pt x="2552" y="3151"/>
                  </a:moveTo>
                  <a:cubicBezTo>
                    <a:pt x="2486" y="3151"/>
                    <a:pt x="2432" y="3205"/>
                    <a:pt x="2432" y="3271"/>
                  </a:cubicBezTo>
                  <a:cubicBezTo>
                    <a:pt x="2432" y="3338"/>
                    <a:pt x="2486" y="3391"/>
                    <a:pt x="2552" y="3391"/>
                  </a:cubicBezTo>
                  <a:lnTo>
                    <a:pt x="3103" y="3391"/>
                  </a:lnTo>
                  <a:cubicBezTo>
                    <a:pt x="3170" y="3391"/>
                    <a:pt x="3223" y="3338"/>
                    <a:pt x="3223" y="3271"/>
                  </a:cubicBezTo>
                  <a:cubicBezTo>
                    <a:pt x="3223" y="3205"/>
                    <a:pt x="3170" y="3151"/>
                    <a:pt x="3103" y="3151"/>
                  </a:cubicBezTo>
                  <a:lnTo>
                    <a:pt x="2552" y="3151"/>
                  </a:lnTo>
                  <a:close/>
                  <a:moveTo>
                    <a:pt x="4448" y="700"/>
                  </a:moveTo>
                  <a:lnTo>
                    <a:pt x="4448" y="1442"/>
                  </a:lnTo>
                  <a:cubicBezTo>
                    <a:pt x="4448" y="1509"/>
                    <a:pt x="4501" y="1562"/>
                    <a:pt x="4568" y="1562"/>
                  </a:cubicBezTo>
                  <a:cubicBezTo>
                    <a:pt x="4634" y="1562"/>
                    <a:pt x="4688" y="1509"/>
                    <a:pt x="4688" y="1442"/>
                  </a:cubicBezTo>
                  <a:lnTo>
                    <a:pt x="4688" y="700"/>
                  </a:lnTo>
                  <a:cubicBezTo>
                    <a:pt x="4688" y="314"/>
                    <a:pt x="4374" y="0"/>
                    <a:pt x="3988" y="0"/>
                  </a:cubicBezTo>
                  <a:lnTo>
                    <a:pt x="604" y="0"/>
                  </a:lnTo>
                  <a:cubicBezTo>
                    <a:pt x="271" y="0"/>
                    <a:pt x="0" y="271"/>
                    <a:pt x="0" y="604"/>
                  </a:cubicBezTo>
                  <a:lnTo>
                    <a:pt x="0" y="1672"/>
                  </a:lnTo>
                  <a:cubicBezTo>
                    <a:pt x="0" y="1738"/>
                    <a:pt x="53" y="1792"/>
                    <a:pt x="120" y="1792"/>
                  </a:cubicBezTo>
                  <a:lnTo>
                    <a:pt x="566" y="1792"/>
                  </a:lnTo>
                  <a:cubicBezTo>
                    <a:pt x="632" y="1792"/>
                    <a:pt x="686" y="1738"/>
                    <a:pt x="686" y="1672"/>
                  </a:cubicBezTo>
                  <a:cubicBezTo>
                    <a:pt x="686" y="1606"/>
                    <a:pt x="632" y="1552"/>
                    <a:pt x="566" y="1552"/>
                  </a:cubicBezTo>
                  <a:lnTo>
                    <a:pt x="240" y="1552"/>
                  </a:lnTo>
                  <a:lnTo>
                    <a:pt x="240" y="604"/>
                  </a:lnTo>
                  <a:cubicBezTo>
                    <a:pt x="240" y="403"/>
                    <a:pt x="403" y="240"/>
                    <a:pt x="604" y="240"/>
                  </a:cubicBezTo>
                  <a:cubicBezTo>
                    <a:pt x="805" y="240"/>
                    <a:pt x="968" y="403"/>
                    <a:pt x="968" y="604"/>
                  </a:cubicBezTo>
                  <a:lnTo>
                    <a:pt x="968" y="4179"/>
                  </a:lnTo>
                  <a:cubicBezTo>
                    <a:pt x="968" y="4565"/>
                    <a:pt x="1282" y="4879"/>
                    <a:pt x="1668" y="4879"/>
                  </a:cubicBezTo>
                  <a:lnTo>
                    <a:pt x="3904" y="4879"/>
                  </a:lnTo>
                  <a:cubicBezTo>
                    <a:pt x="3970" y="4879"/>
                    <a:pt x="4024" y="4825"/>
                    <a:pt x="4024" y="4759"/>
                  </a:cubicBezTo>
                  <a:cubicBezTo>
                    <a:pt x="4024" y="4693"/>
                    <a:pt x="3970" y="4639"/>
                    <a:pt x="3904" y="4639"/>
                  </a:cubicBezTo>
                  <a:lnTo>
                    <a:pt x="1668" y="4639"/>
                  </a:lnTo>
                  <a:cubicBezTo>
                    <a:pt x="1415" y="4639"/>
                    <a:pt x="1208" y="4433"/>
                    <a:pt x="1208" y="4179"/>
                  </a:cubicBezTo>
                  <a:lnTo>
                    <a:pt x="1208" y="604"/>
                  </a:lnTo>
                  <a:cubicBezTo>
                    <a:pt x="1208" y="468"/>
                    <a:pt x="1163" y="341"/>
                    <a:pt x="1086" y="240"/>
                  </a:cubicBezTo>
                  <a:lnTo>
                    <a:pt x="3988" y="240"/>
                  </a:lnTo>
                  <a:cubicBezTo>
                    <a:pt x="4241" y="240"/>
                    <a:pt x="4448" y="446"/>
                    <a:pt x="4448" y="700"/>
                  </a:cubicBezTo>
                  <a:close/>
                  <a:moveTo>
                    <a:pt x="4787" y="2000"/>
                  </a:moveTo>
                  <a:lnTo>
                    <a:pt x="4568" y="2000"/>
                  </a:lnTo>
                  <a:cubicBezTo>
                    <a:pt x="4501" y="2000"/>
                    <a:pt x="4448" y="2054"/>
                    <a:pt x="4448" y="2120"/>
                  </a:cubicBezTo>
                  <a:cubicBezTo>
                    <a:pt x="4448" y="2187"/>
                    <a:pt x="4501" y="2240"/>
                    <a:pt x="4568" y="2240"/>
                  </a:cubicBezTo>
                  <a:lnTo>
                    <a:pt x="4787" y="2240"/>
                  </a:lnTo>
                  <a:cubicBezTo>
                    <a:pt x="4842" y="2240"/>
                    <a:pt x="4887" y="2285"/>
                    <a:pt x="4887" y="2340"/>
                  </a:cubicBezTo>
                  <a:lnTo>
                    <a:pt x="4887" y="3718"/>
                  </a:lnTo>
                  <a:cubicBezTo>
                    <a:pt x="4887" y="3785"/>
                    <a:pt x="4941" y="3838"/>
                    <a:pt x="5007" y="3838"/>
                  </a:cubicBezTo>
                  <a:cubicBezTo>
                    <a:pt x="5073" y="3838"/>
                    <a:pt x="5127" y="3785"/>
                    <a:pt x="5127" y="3718"/>
                  </a:cubicBezTo>
                  <a:lnTo>
                    <a:pt x="5127" y="2340"/>
                  </a:lnTo>
                  <a:cubicBezTo>
                    <a:pt x="5127" y="2153"/>
                    <a:pt x="4975" y="2000"/>
                    <a:pt x="4787" y="2000"/>
                  </a:cubicBezTo>
                  <a:close/>
                  <a:moveTo>
                    <a:pt x="4568" y="5139"/>
                  </a:moveTo>
                  <a:cubicBezTo>
                    <a:pt x="4501" y="5139"/>
                    <a:pt x="4448" y="5193"/>
                    <a:pt x="4448" y="5259"/>
                  </a:cubicBezTo>
                  <a:lnTo>
                    <a:pt x="4448" y="5281"/>
                  </a:lnTo>
                  <a:cubicBezTo>
                    <a:pt x="4448" y="5347"/>
                    <a:pt x="4501" y="5401"/>
                    <a:pt x="4568" y="5401"/>
                  </a:cubicBezTo>
                  <a:cubicBezTo>
                    <a:pt x="4634" y="5401"/>
                    <a:pt x="4688" y="5347"/>
                    <a:pt x="4688" y="5281"/>
                  </a:cubicBezTo>
                  <a:lnTo>
                    <a:pt x="4688" y="5259"/>
                  </a:lnTo>
                  <a:cubicBezTo>
                    <a:pt x="4688" y="5193"/>
                    <a:pt x="4634" y="5139"/>
                    <a:pt x="4568" y="5139"/>
                  </a:cubicBezTo>
                  <a:close/>
                  <a:moveTo>
                    <a:pt x="4568" y="2439"/>
                  </a:moveTo>
                  <a:cubicBezTo>
                    <a:pt x="4501" y="2439"/>
                    <a:pt x="4448" y="2492"/>
                    <a:pt x="4448" y="2559"/>
                  </a:cubicBezTo>
                  <a:lnTo>
                    <a:pt x="4448" y="4854"/>
                  </a:lnTo>
                  <a:cubicBezTo>
                    <a:pt x="4448" y="4920"/>
                    <a:pt x="4501" y="4974"/>
                    <a:pt x="4568" y="4974"/>
                  </a:cubicBezTo>
                  <a:cubicBezTo>
                    <a:pt x="4634" y="4974"/>
                    <a:pt x="4688" y="4920"/>
                    <a:pt x="4688" y="4854"/>
                  </a:cubicBezTo>
                  <a:lnTo>
                    <a:pt x="4688" y="2559"/>
                  </a:lnTo>
                  <a:cubicBezTo>
                    <a:pt x="4688" y="2492"/>
                    <a:pt x="4634" y="2439"/>
                    <a:pt x="4568" y="2439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" altLang="zh-CN" sz="2000" dirty="0"/>
              <a:t>Efficient Memory Management for Large Language Model Serving with PagedAttention</a:t>
            </a:r>
            <a:r>
              <a:rPr lang="zh-CN" altLang="en" sz="2000" dirty="0"/>
              <a:t> （</a:t>
            </a:r>
            <a:r>
              <a:rPr lang="en" altLang="zh-CN" sz="2000" dirty="0"/>
              <a:t>SOSP 2</a:t>
            </a:r>
            <a:r>
              <a:rPr lang="en-US" altLang="zh-CN" sz="2000" dirty="0"/>
              <a:t>3</a:t>
            </a:r>
            <a:r>
              <a:rPr lang="zh-CN" altLang="en" sz="2000" dirty="0"/>
              <a:t>）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20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实验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3CF7344-88E2-BE78-8705-A458651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52" y="1802756"/>
            <a:ext cx="9860296" cy="39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8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1932321"/>
            <a:ext cx="6208729" cy="3373428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高效的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GPU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算子，高效的算子优化策略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设备拓扑结构与计算访存执行细节，优化模型部署的系统瓶颈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突破目前大模型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Kernel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优化、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KV-cache/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存储管理优化、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优化的现有技术及其限制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通信优化，高性能的设备间，机器间通信能力。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模型量化算法、模型稀疏化算法的高性能系统设计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AI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编译优化，算子融合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 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最重要的：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大模型全生命周期国产化，突破国外的技术封锁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/3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2357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谢谢大家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中国科学院大学    软件研究所</a:t>
            </a:r>
            <a:endParaRPr lang="en-US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答辩人：方陶松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386407" y="1007853"/>
            <a:ext cx="5419185" cy="895350"/>
          </a:xfrm>
        </p:spPr>
        <p:txBody>
          <a:bodyPr>
            <a:normAutofit/>
          </a:bodyPr>
          <a:lstStyle/>
          <a:p>
            <a:r>
              <a:rPr lang="zh-CN" altLang="en-US" sz="2800" dirty="0"/>
              <a:t>一、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面向大模型训练的多设备并行系统设计与优化</a:t>
            </a:r>
            <a:endParaRPr lang="zh-CN" altLang="en-US" sz="28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3386407" y="1932321"/>
            <a:ext cx="6208729" cy="3373428"/>
          </a:xfrm>
        </p:spPr>
        <p:txBody>
          <a:bodyPr>
            <a:noAutofit/>
          </a:bodyPr>
          <a:lstStyle/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ZeRO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memory optimizations toward training trillion parameter models. 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SC'20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Alpa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Automating Inter- and Intra-Operator Parallelism for Distributed Deep Learning 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OSDI 22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3. 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Galvatron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Efficient Transformer Training over Multiple GPUs Using Automatic Parallelism.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VLDB 23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 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 Efficient Large-Scale Language Model Training on GPU Clusters Using Megatron-LM 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SC'21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 Breadth-First Pipeline Parallelism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MLsys'23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lvl="0" algn="just">
              <a:lnSpc>
                <a:spcPct val="150000"/>
              </a:lnSpc>
              <a:spcBef>
                <a:spcPts val="800"/>
              </a:spcBef>
            </a:pP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   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6. Sequence Parallelism: Long Sequence Training from System Perspective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（**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MLsys'23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**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04545" y="2596910"/>
            <a:ext cx="860740" cy="748382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bg1"/>
                </a:solidFill>
                <a:latin typeface="Impact" panose="020B0806030902050204" pitchFamily="34" charset="0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bg1"/>
              </a:solidFill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4602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一、面向基座</a:t>
            </a:r>
            <a:r>
              <a:rPr lang="en" altLang="zh-CN" dirty="0"/>
              <a:t>LLM</a:t>
            </a:r>
            <a:r>
              <a:rPr lang="zh-CN" altLang="en-US" dirty="0"/>
              <a:t>的多卡并行系统设计与优化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55702" y="1615834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1. </a:t>
            </a:r>
            <a:r>
              <a:rPr lang="en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AlpaServe</a:t>
            </a: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Statistical Multiplexing with Model Parallelism for Deep Learning Serving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OSDI 23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</a:p>
          <a:p>
            <a:pPr algn="just">
              <a:lnSpc>
                <a:spcPct val="150000"/>
              </a:lnSpc>
            </a:pPr>
            <a:r>
              <a:rPr lang="en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2. Efficiently Scaling Transformer Inference 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（</a:t>
            </a:r>
            <a:r>
              <a:rPr lang="en" altLang="zh-CN" sz="14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MLsys</a:t>
            </a:r>
            <a:r>
              <a:rPr lang="e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23 Outstanding paper</a:t>
            </a:r>
            <a:r>
              <a:rPr lang="zh-CN" altLang="e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）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图片占位符 7">
            <a:extLst>
              <a:ext uri="{FF2B5EF4-FFF2-40B4-BE49-F238E27FC236}">
                <a16:creationId xmlns:a16="http://schemas.microsoft.com/office/drawing/2014/main" id="{A54E0DAD-B820-A606-B5DF-251D10FE20B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412865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一、相关单位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83694" y="2207572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加州大学伯克利分校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Ion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Stonica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团队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微软亚洲研究院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Mlsys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团队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微软 </a:t>
            </a:r>
            <a:r>
              <a:rPr lang="en-US" altLang="zh-CN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Deepspeed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团队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清华大学 </a:t>
            </a:r>
            <a:r>
              <a:rPr lang="en" altLang="zh-CN" sz="1400" b="0" i="0" u="none" strike="noStrike" dirty="0">
                <a:solidFill>
                  <a:srgbClr val="3F51B5"/>
                </a:solidFill>
                <a:effectLst/>
                <a:latin typeface="montserrat" pitchFamily="2" charset="0"/>
                <a:hlinkClick r:id="rId2"/>
              </a:rPr>
              <a:t>PACMAN Lab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英伟达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Megatron 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团队</a:t>
            </a: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北京大学河图团队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8FD86E-E98D-4EE6-1A6C-37E0C7C2D3AE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68574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sz="2000" dirty="0"/>
              <a:t>Efficient Large-Scale Language Model Training on GPU Clusters Using Megatron-LM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6</a:t>
            </a:fld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流水线并行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B49242D-BDD1-9261-D82E-4D781CC3D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54373"/>
            <a:ext cx="7772400" cy="34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66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sz="2000" dirty="0"/>
              <a:t>Efficient Large-Scale Language Model Training on GPU Clusters Using Megatron-LM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张量并行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90480D2-7F5B-71D4-E62C-60DB9219D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43" y="1776202"/>
            <a:ext cx="4874513" cy="44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125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0718" y="0"/>
            <a:ext cx="7939881" cy="1028699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lang="en" altLang="zh-CN" sz="2000" dirty="0"/>
              <a:t>Efficient Large-Scale Language Model Training on GPU Clusters Using Megatron-LM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10014" y="1703719"/>
            <a:ext cx="7052936" cy="28540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50000"/>
              </a:lnSpc>
            </a:pP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60B471-CA73-0717-6DEE-A5956BA63681}"/>
              </a:ext>
            </a:extLst>
          </p:cNvPr>
          <p:cNvSpPr/>
          <p:nvPr/>
        </p:nvSpPr>
        <p:spPr>
          <a:xfrm>
            <a:off x="772529" y="1406870"/>
            <a:ext cx="70529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75000"/>
                  </a:schemeClr>
                </a:solidFill>
              </a:rPr>
              <a:t>实验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FAF3C0-D490-3760-BEC6-048ECD9FE9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251" y="2411509"/>
            <a:ext cx="5531498" cy="27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19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 dirty="0"/>
              <a:t>二、文献精读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grpSp>
        <p:nvGrpSpPr>
          <p:cNvPr id="6" name="îšļiḍè"/>
          <p:cNvGrpSpPr/>
          <p:nvPr/>
        </p:nvGrpSpPr>
        <p:grpSpPr>
          <a:xfrm>
            <a:off x="669925" y="1716322"/>
            <a:ext cx="1933578" cy="1993257"/>
            <a:chOff x="736745" y="1356666"/>
            <a:chExt cx="1933578" cy="1993257"/>
          </a:xfrm>
        </p:grpSpPr>
        <p:sp>
          <p:nvSpPr>
            <p:cNvPr id="37" name="íṣḷîḓe"/>
            <p:cNvSpPr/>
            <p:nvPr/>
          </p:nvSpPr>
          <p:spPr>
            <a:xfrm>
              <a:off x="736745" y="1416345"/>
              <a:ext cx="1933578" cy="193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$ľiḍê"/>
            <p:cNvSpPr/>
            <p:nvPr/>
          </p:nvSpPr>
          <p:spPr>
            <a:xfrm>
              <a:off x="805009" y="1493193"/>
              <a:ext cx="1797051" cy="17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39" name="ïṥḷïde"/>
            <p:cNvGrpSpPr/>
            <p:nvPr/>
          </p:nvGrpSpPr>
          <p:grpSpPr>
            <a:xfrm>
              <a:off x="1936034" y="1356666"/>
              <a:ext cx="675000" cy="675005"/>
              <a:chOff x="7209746" y="4153276"/>
              <a:chExt cx="675000" cy="675005"/>
            </a:xfrm>
          </p:grpSpPr>
          <p:sp>
            <p:nvSpPr>
              <p:cNvPr id="40" name="ïṩḻîdé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41" name="iṩlíḋê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7" name="iṥḻïḋe"/>
          <p:cNvGrpSpPr/>
          <p:nvPr/>
        </p:nvGrpSpPr>
        <p:grpSpPr>
          <a:xfrm>
            <a:off x="6344180" y="1716322"/>
            <a:ext cx="1933578" cy="1993257"/>
            <a:chOff x="736745" y="1356666"/>
            <a:chExt cx="1933578" cy="1993257"/>
          </a:xfrm>
        </p:grpSpPr>
        <p:sp>
          <p:nvSpPr>
            <p:cNvPr id="32" name="iSḻïdè"/>
            <p:cNvSpPr/>
            <p:nvPr/>
          </p:nvSpPr>
          <p:spPr>
            <a:xfrm>
              <a:off x="736745" y="1416345"/>
              <a:ext cx="1933578" cy="193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 cmpd="sng" algn="ctr">
              <a:solidFill>
                <a:schemeClr val="accent2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ṣḻïḋé"/>
            <p:cNvSpPr/>
            <p:nvPr/>
          </p:nvSpPr>
          <p:spPr>
            <a:xfrm>
              <a:off x="805009" y="1493193"/>
              <a:ext cx="1797051" cy="17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34" name="ïṩľîḋê"/>
            <p:cNvGrpSpPr/>
            <p:nvPr/>
          </p:nvGrpSpPr>
          <p:grpSpPr>
            <a:xfrm>
              <a:off x="1936034" y="1356666"/>
              <a:ext cx="675000" cy="675005"/>
              <a:chOff x="7209746" y="4153276"/>
              <a:chExt cx="675000" cy="675005"/>
            </a:xfrm>
          </p:grpSpPr>
          <p:sp>
            <p:nvSpPr>
              <p:cNvPr id="35" name="îsḻíḑê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6" name="iS1íḍ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8" name="iŝḻîďe"/>
          <p:cNvGrpSpPr/>
          <p:nvPr/>
        </p:nvGrpSpPr>
        <p:grpSpPr>
          <a:xfrm>
            <a:off x="669925" y="4373656"/>
            <a:ext cx="1933578" cy="1993257"/>
            <a:chOff x="736745" y="1356666"/>
            <a:chExt cx="1933578" cy="1993257"/>
          </a:xfrm>
        </p:grpSpPr>
        <p:sp>
          <p:nvSpPr>
            <p:cNvPr id="27" name="îśľïdé"/>
            <p:cNvSpPr/>
            <p:nvPr/>
          </p:nvSpPr>
          <p:spPr>
            <a:xfrm>
              <a:off x="736745" y="1416345"/>
              <a:ext cx="1933578" cy="193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şľïḍé"/>
            <p:cNvSpPr/>
            <p:nvPr/>
          </p:nvSpPr>
          <p:spPr>
            <a:xfrm>
              <a:off x="805009" y="1493193"/>
              <a:ext cx="1797051" cy="17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29" name="î$ḷídé"/>
            <p:cNvGrpSpPr/>
            <p:nvPr/>
          </p:nvGrpSpPr>
          <p:grpSpPr>
            <a:xfrm>
              <a:off x="1936034" y="1356666"/>
              <a:ext cx="675000" cy="675005"/>
              <a:chOff x="7209746" y="4153276"/>
              <a:chExt cx="675000" cy="675005"/>
            </a:xfrm>
          </p:grpSpPr>
          <p:sp>
            <p:nvSpPr>
              <p:cNvPr id="30" name="iS1iḓê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31" name="iSlídê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9" name="ï$ḻiḑê"/>
          <p:cNvGrpSpPr/>
          <p:nvPr/>
        </p:nvGrpSpPr>
        <p:grpSpPr>
          <a:xfrm>
            <a:off x="6344180" y="4373656"/>
            <a:ext cx="1933578" cy="1993257"/>
            <a:chOff x="736745" y="1356666"/>
            <a:chExt cx="1933578" cy="1993257"/>
          </a:xfrm>
        </p:grpSpPr>
        <p:sp>
          <p:nvSpPr>
            <p:cNvPr id="22" name="îŝḻíḋe"/>
            <p:cNvSpPr/>
            <p:nvPr/>
          </p:nvSpPr>
          <p:spPr>
            <a:xfrm>
              <a:off x="736745" y="1416345"/>
              <a:ext cx="1933578" cy="1933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noFill/>
            <a:ln w="25400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miter lim="400000"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>
                      <a:lumMod val="100000"/>
                    </a:schemeClr>
                  </a:solidFill>
                </a14:hiddenFill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šļíḋê"/>
            <p:cNvSpPr/>
            <p:nvPr/>
          </p:nvSpPr>
          <p:spPr>
            <a:xfrm>
              <a:off x="805009" y="1493193"/>
              <a:ext cx="1797051" cy="1797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</a:path>
              </a:pathLst>
            </a:custGeom>
            <a:blipFill>
              <a:blip r:embed="rId5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400"/>
              <a:endParaRPr dirty="0">
                <a:solidFill>
                  <a:schemeClr val="lt1"/>
                </a:solidFill>
              </a:endParaRPr>
            </a:p>
          </p:txBody>
        </p:sp>
        <p:grpSp>
          <p:nvGrpSpPr>
            <p:cNvPr id="24" name="ísľíḋè"/>
            <p:cNvGrpSpPr/>
            <p:nvPr/>
          </p:nvGrpSpPr>
          <p:grpSpPr>
            <a:xfrm>
              <a:off x="1936034" y="1356666"/>
              <a:ext cx="675000" cy="675005"/>
              <a:chOff x="7209746" y="4153276"/>
              <a:chExt cx="675000" cy="675005"/>
            </a:xfrm>
          </p:grpSpPr>
          <p:sp>
            <p:nvSpPr>
              <p:cNvPr id="25" name="ïśľiḓè"/>
              <p:cNvSpPr/>
              <p:nvPr/>
            </p:nvSpPr>
            <p:spPr>
              <a:xfrm>
                <a:off x="7209746" y="4153276"/>
                <a:ext cx="675000" cy="675005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zh-CN" altLang="en-US" dirty="0"/>
              </a:p>
            </p:txBody>
          </p:sp>
          <p:sp>
            <p:nvSpPr>
              <p:cNvPr id="26" name="iŝḷíḋé"/>
              <p:cNvSpPr/>
              <p:nvPr/>
            </p:nvSpPr>
            <p:spPr bwMode="auto">
              <a:xfrm>
                <a:off x="7375153" y="4322040"/>
                <a:ext cx="344185" cy="337474"/>
              </a:xfrm>
              <a:custGeom>
                <a:avLst/>
                <a:gdLst>
                  <a:gd name="T0" fmla="*/ 1312 w 1990"/>
                  <a:gd name="T1" fmla="*/ 1552 h 1954"/>
                  <a:gd name="T2" fmla="*/ 291 w 1990"/>
                  <a:gd name="T3" fmla="*/ 1746 h 1954"/>
                  <a:gd name="T4" fmla="*/ 0 w 1990"/>
                  <a:gd name="T5" fmla="*/ 540 h 1954"/>
                  <a:gd name="T6" fmla="*/ 515 w 1990"/>
                  <a:gd name="T7" fmla="*/ 249 h 1954"/>
                  <a:gd name="T8" fmla="*/ 1205 w 1990"/>
                  <a:gd name="T9" fmla="*/ 0 h 1954"/>
                  <a:gd name="T10" fmla="*/ 1496 w 1990"/>
                  <a:gd name="T11" fmla="*/ 489 h 1954"/>
                  <a:gd name="T12" fmla="*/ 1413 w 1990"/>
                  <a:gd name="T13" fmla="*/ 291 h 1954"/>
                  <a:gd name="T14" fmla="*/ 802 w 1990"/>
                  <a:gd name="T15" fmla="*/ 83 h 1954"/>
                  <a:gd name="T16" fmla="*/ 1039 w 1990"/>
                  <a:gd name="T17" fmla="*/ 249 h 1954"/>
                  <a:gd name="T18" fmla="*/ 1243 w 1990"/>
                  <a:gd name="T19" fmla="*/ 499 h 1954"/>
                  <a:gd name="T20" fmla="*/ 291 w 1990"/>
                  <a:gd name="T21" fmla="*/ 333 h 1954"/>
                  <a:gd name="T22" fmla="*/ 83 w 1990"/>
                  <a:gd name="T23" fmla="*/ 1455 h 1954"/>
                  <a:gd name="T24" fmla="*/ 1039 w 1990"/>
                  <a:gd name="T25" fmla="*/ 1663 h 1954"/>
                  <a:gd name="T26" fmla="*/ 1641 w 1990"/>
                  <a:gd name="T27" fmla="*/ 1453 h 1954"/>
                  <a:gd name="T28" fmla="*/ 1138 w 1990"/>
                  <a:gd name="T29" fmla="*/ 583 h 1954"/>
                  <a:gd name="T30" fmla="*/ 1641 w 1990"/>
                  <a:gd name="T31" fmla="*/ 1453 h 1954"/>
                  <a:gd name="T32" fmla="*/ 1752 w 1990"/>
                  <a:gd name="T33" fmla="*/ 809 h 1954"/>
                  <a:gd name="T34" fmla="*/ 1026 w 1990"/>
                  <a:gd name="T35" fmla="*/ 1228 h 1954"/>
                  <a:gd name="T36" fmla="*/ 1767 w 1990"/>
                  <a:gd name="T37" fmla="*/ 1422 h 1954"/>
                  <a:gd name="T38" fmla="*/ 1717 w 1990"/>
                  <a:gd name="T39" fmla="*/ 1835 h 1954"/>
                  <a:gd name="T40" fmla="*/ 1767 w 1990"/>
                  <a:gd name="T41" fmla="*/ 1422 h 1954"/>
                  <a:gd name="T42" fmla="*/ 1739 w 1990"/>
                  <a:gd name="T43" fmla="*/ 1874 h 1954"/>
                  <a:gd name="T44" fmla="*/ 1956 w 1990"/>
                  <a:gd name="T45" fmla="*/ 1749 h 1954"/>
                  <a:gd name="T46" fmla="*/ 249 w 1990"/>
                  <a:gd name="T47" fmla="*/ 551 h 1954"/>
                  <a:gd name="T48" fmla="*/ 803 w 1990"/>
                  <a:gd name="T49" fmla="*/ 613 h 1954"/>
                  <a:gd name="T50" fmla="*/ 675 w 1990"/>
                  <a:gd name="T51" fmla="*/ 828 h 1954"/>
                  <a:gd name="T52" fmla="*/ 249 w 1990"/>
                  <a:gd name="T53" fmla="*/ 890 h 1954"/>
                  <a:gd name="T54" fmla="*/ 675 w 1990"/>
                  <a:gd name="T55" fmla="*/ 828 h 1954"/>
                  <a:gd name="T56" fmla="*/ 675 w 1990"/>
                  <a:gd name="T57" fmla="*/ 1167 h 1954"/>
                  <a:gd name="T58" fmla="*/ 249 w 1990"/>
                  <a:gd name="T59" fmla="*/ 1105 h 1954"/>
                  <a:gd name="T60" fmla="*/ 249 w 1990"/>
                  <a:gd name="T61" fmla="*/ 1444 h 1954"/>
                  <a:gd name="T62" fmla="*/ 803 w 1990"/>
                  <a:gd name="T63" fmla="*/ 1382 h 1954"/>
                  <a:gd name="T64" fmla="*/ 249 w 1990"/>
                  <a:gd name="T65" fmla="*/ 1444 h 1954"/>
                  <a:gd name="T66" fmla="*/ 1179 w 1990"/>
                  <a:gd name="T67" fmla="*/ 961 h 1954"/>
                  <a:gd name="T68" fmla="*/ 1300 w 1990"/>
                  <a:gd name="T69" fmla="*/ 1219 h 1954"/>
                  <a:gd name="T70" fmla="*/ 1604 w 1990"/>
                  <a:gd name="T71" fmla="*/ 858 h 19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90" h="1954">
                    <a:moveTo>
                      <a:pt x="1231" y="1534"/>
                    </a:moveTo>
                    <a:cubicBezTo>
                      <a:pt x="1258" y="1542"/>
                      <a:pt x="1285" y="1548"/>
                      <a:pt x="1312" y="1552"/>
                    </a:cubicBezTo>
                    <a:cubicBezTo>
                      <a:pt x="1272" y="1665"/>
                      <a:pt x="1165" y="1746"/>
                      <a:pt x="1039" y="1746"/>
                    </a:cubicBezTo>
                    <a:lnTo>
                      <a:pt x="291" y="1746"/>
                    </a:lnTo>
                    <a:cubicBezTo>
                      <a:pt x="131" y="1746"/>
                      <a:pt x="0" y="1615"/>
                      <a:pt x="0" y="1455"/>
                    </a:cubicBezTo>
                    <a:lnTo>
                      <a:pt x="0" y="540"/>
                    </a:lnTo>
                    <a:cubicBezTo>
                      <a:pt x="0" y="380"/>
                      <a:pt x="131" y="249"/>
                      <a:pt x="291" y="249"/>
                    </a:cubicBezTo>
                    <a:lnTo>
                      <a:pt x="515" y="249"/>
                    </a:lnTo>
                    <a:cubicBezTo>
                      <a:pt x="535" y="109"/>
                      <a:pt x="656" y="0"/>
                      <a:pt x="802" y="0"/>
                    </a:cubicBezTo>
                    <a:lnTo>
                      <a:pt x="1205" y="0"/>
                    </a:lnTo>
                    <a:cubicBezTo>
                      <a:pt x="1366" y="0"/>
                      <a:pt x="1496" y="131"/>
                      <a:pt x="1496" y="291"/>
                    </a:cubicBezTo>
                    <a:lnTo>
                      <a:pt x="1496" y="489"/>
                    </a:lnTo>
                    <a:cubicBezTo>
                      <a:pt x="1469" y="484"/>
                      <a:pt x="1441" y="480"/>
                      <a:pt x="1413" y="479"/>
                    </a:cubicBezTo>
                    <a:lnTo>
                      <a:pt x="1413" y="291"/>
                    </a:lnTo>
                    <a:cubicBezTo>
                      <a:pt x="1413" y="176"/>
                      <a:pt x="1320" y="83"/>
                      <a:pt x="1205" y="83"/>
                    </a:cubicBezTo>
                    <a:lnTo>
                      <a:pt x="802" y="83"/>
                    </a:lnTo>
                    <a:cubicBezTo>
                      <a:pt x="701" y="83"/>
                      <a:pt x="617" y="155"/>
                      <a:pt x="598" y="249"/>
                    </a:cubicBezTo>
                    <a:lnTo>
                      <a:pt x="1039" y="249"/>
                    </a:lnTo>
                    <a:cubicBezTo>
                      <a:pt x="1180" y="249"/>
                      <a:pt x="1297" y="349"/>
                      <a:pt x="1324" y="482"/>
                    </a:cubicBezTo>
                    <a:cubicBezTo>
                      <a:pt x="1297" y="485"/>
                      <a:pt x="1270" y="491"/>
                      <a:pt x="1243" y="499"/>
                    </a:cubicBezTo>
                    <a:cubicBezTo>
                      <a:pt x="1224" y="404"/>
                      <a:pt x="1140" y="333"/>
                      <a:pt x="1039" y="333"/>
                    </a:cubicBezTo>
                    <a:lnTo>
                      <a:pt x="291" y="333"/>
                    </a:lnTo>
                    <a:cubicBezTo>
                      <a:pt x="177" y="333"/>
                      <a:pt x="83" y="426"/>
                      <a:pt x="83" y="540"/>
                    </a:cubicBezTo>
                    <a:lnTo>
                      <a:pt x="83" y="1455"/>
                    </a:lnTo>
                    <a:cubicBezTo>
                      <a:pt x="83" y="1569"/>
                      <a:pt x="177" y="1663"/>
                      <a:pt x="291" y="1663"/>
                    </a:cubicBezTo>
                    <a:lnTo>
                      <a:pt x="1039" y="1663"/>
                    </a:lnTo>
                    <a:cubicBezTo>
                      <a:pt x="1126" y="1663"/>
                      <a:pt x="1200" y="1609"/>
                      <a:pt x="1231" y="1534"/>
                    </a:cubicBezTo>
                    <a:close/>
                    <a:moveTo>
                      <a:pt x="1641" y="1453"/>
                    </a:moveTo>
                    <a:cubicBezTo>
                      <a:pt x="1401" y="1591"/>
                      <a:pt x="1093" y="1509"/>
                      <a:pt x="955" y="1269"/>
                    </a:cubicBezTo>
                    <a:cubicBezTo>
                      <a:pt x="816" y="1029"/>
                      <a:pt x="899" y="722"/>
                      <a:pt x="1138" y="583"/>
                    </a:cubicBezTo>
                    <a:cubicBezTo>
                      <a:pt x="1378" y="445"/>
                      <a:pt x="1686" y="527"/>
                      <a:pt x="1824" y="767"/>
                    </a:cubicBezTo>
                    <a:cubicBezTo>
                      <a:pt x="1963" y="1007"/>
                      <a:pt x="1880" y="1314"/>
                      <a:pt x="1641" y="1453"/>
                    </a:cubicBezTo>
                    <a:close/>
                    <a:moveTo>
                      <a:pt x="1599" y="1381"/>
                    </a:moveTo>
                    <a:cubicBezTo>
                      <a:pt x="1799" y="1266"/>
                      <a:pt x="1868" y="1009"/>
                      <a:pt x="1752" y="809"/>
                    </a:cubicBezTo>
                    <a:cubicBezTo>
                      <a:pt x="1637" y="608"/>
                      <a:pt x="1380" y="539"/>
                      <a:pt x="1180" y="655"/>
                    </a:cubicBezTo>
                    <a:cubicBezTo>
                      <a:pt x="980" y="771"/>
                      <a:pt x="911" y="1027"/>
                      <a:pt x="1026" y="1228"/>
                    </a:cubicBezTo>
                    <a:cubicBezTo>
                      <a:pt x="1142" y="1428"/>
                      <a:pt x="1399" y="1497"/>
                      <a:pt x="1599" y="1381"/>
                    </a:cubicBezTo>
                    <a:close/>
                    <a:moveTo>
                      <a:pt x="1767" y="1422"/>
                    </a:moveTo>
                    <a:lnTo>
                      <a:pt x="1551" y="1547"/>
                    </a:lnTo>
                    <a:lnTo>
                      <a:pt x="1717" y="1835"/>
                    </a:lnTo>
                    <a:lnTo>
                      <a:pt x="1933" y="1710"/>
                    </a:lnTo>
                    <a:lnTo>
                      <a:pt x="1767" y="1422"/>
                    </a:lnTo>
                    <a:close/>
                    <a:moveTo>
                      <a:pt x="1956" y="1749"/>
                    </a:moveTo>
                    <a:lnTo>
                      <a:pt x="1739" y="1874"/>
                    </a:lnTo>
                    <a:cubicBezTo>
                      <a:pt x="1774" y="1934"/>
                      <a:pt x="1850" y="1954"/>
                      <a:pt x="1910" y="1919"/>
                    </a:cubicBezTo>
                    <a:cubicBezTo>
                      <a:pt x="1969" y="1885"/>
                      <a:pt x="1990" y="1809"/>
                      <a:pt x="1956" y="1749"/>
                    </a:cubicBezTo>
                    <a:close/>
                    <a:moveTo>
                      <a:pt x="803" y="551"/>
                    </a:moveTo>
                    <a:lnTo>
                      <a:pt x="249" y="551"/>
                    </a:lnTo>
                    <a:lnTo>
                      <a:pt x="249" y="613"/>
                    </a:lnTo>
                    <a:lnTo>
                      <a:pt x="803" y="613"/>
                    </a:lnTo>
                    <a:lnTo>
                      <a:pt x="803" y="551"/>
                    </a:lnTo>
                    <a:close/>
                    <a:moveTo>
                      <a:pt x="675" y="828"/>
                    </a:moveTo>
                    <a:lnTo>
                      <a:pt x="249" y="828"/>
                    </a:lnTo>
                    <a:lnTo>
                      <a:pt x="249" y="890"/>
                    </a:lnTo>
                    <a:lnTo>
                      <a:pt x="675" y="890"/>
                    </a:lnTo>
                    <a:lnTo>
                      <a:pt x="675" y="828"/>
                    </a:lnTo>
                    <a:close/>
                    <a:moveTo>
                      <a:pt x="249" y="1167"/>
                    </a:moveTo>
                    <a:lnTo>
                      <a:pt x="675" y="1167"/>
                    </a:lnTo>
                    <a:lnTo>
                      <a:pt x="675" y="1105"/>
                    </a:lnTo>
                    <a:lnTo>
                      <a:pt x="249" y="1105"/>
                    </a:lnTo>
                    <a:lnTo>
                      <a:pt x="249" y="1167"/>
                    </a:lnTo>
                    <a:close/>
                    <a:moveTo>
                      <a:pt x="249" y="1444"/>
                    </a:moveTo>
                    <a:lnTo>
                      <a:pt x="803" y="1444"/>
                    </a:lnTo>
                    <a:lnTo>
                      <a:pt x="803" y="1382"/>
                    </a:lnTo>
                    <a:lnTo>
                      <a:pt x="249" y="1382"/>
                    </a:lnTo>
                    <a:lnTo>
                      <a:pt x="249" y="1444"/>
                    </a:lnTo>
                    <a:close/>
                    <a:moveTo>
                      <a:pt x="1308" y="1105"/>
                    </a:moveTo>
                    <a:lnTo>
                      <a:pt x="1179" y="961"/>
                    </a:lnTo>
                    <a:lnTo>
                      <a:pt x="1118" y="1017"/>
                    </a:lnTo>
                    <a:lnTo>
                      <a:pt x="1300" y="1219"/>
                    </a:lnTo>
                    <a:lnTo>
                      <a:pt x="1657" y="922"/>
                    </a:lnTo>
                    <a:lnTo>
                      <a:pt x="1604" y="858"/>
                    </a:lnTo>
                    <a:lnTo>
                      <a:pt x="1308" y="110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182832" tIns="91416" rIns="182832" bIns="91416" numCol="1" anchor="t" anchorCtr="0" compatLnSpc="1"/>
              <a:lstStyle>
                <a:defPPr>
                  <a:defRPr lang="zh-CN"/>
                </a:defPPr>
                <a:lvl1pPr marL="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3765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sz="7200" dirty="0"/>
              </a:p>
            </p:txBody>
          </p:sp>
        </p:grpSp>
      </p:grpSp>
      <p:grpSp>
        <p:nvGrpSpPr>
          <p:cNvPr id="10" name="iṣḻïḋê"/>
          <p:cNvGrpSpPr/>
          <p:nvPr/>
        </p:nvGrpSpPr>
        <p:grpSpPr>
          <a:xfrm>
            <a:off x="2700647" y="1635201"/>
            <a:ext cx="3236383" cy="2075204"/>
            <a:chOff x="2776441" y="1231264"/>
            <a:chExt cx="3236383" cy="2075204"/>
          </a:xfrm>
        </p:grpSpPr>
        <p:sp>
          <p:nvSpPr>
            <p:cNvPr id="20" name="ïslíḋè"/>
            <p:cNvSpPr txBox="1"/>
            <p:nvPr/>
          </p:nvSpPr>
          <p:spPr>
            <a:xfrm>
              <a:off x="2776441" y="1231264"/>
              <a:ext cx="3236383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1"/>
                  </a:solidFill>
                </a:rPr>
                <a:t>(</a:t>
              </a:r>
              <a:r>
                <a:rPr lang="zh-CN" altLang="en-US" b="1" dirty="0">
                  <a:solidFill>
                    <a:schemeClr val="accent1"/>
                  </a:solidFill>
                </a:rPr>
                <a:t>一</a:t>
              </a:r>
              <a:r>
                <a:rPr lang="en-US" altLang="zh-CN" b="1" dirty="0">
                  <a:solidFill>
                    <a:schemeClr val="accent1"/>
                  </a:solidFill>
                </a:rPr>
                <a:t>) </a:t>
              </a:r>
              <a:r>
                <a:rPr lang="zh-CN" altLang="en-US" b="1" dirty="0">
                  <a:solidFill>
                    <a:schemeClr val="accent1"/>
                  </a:solidFill>
                </a:rPr>
                <a:t>大模型并行训练</a:t>
              </a:r>
              <a:endParaRPr lang="en-US" altLang="zh-CN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í$lîḍè"/>
            <p:cNvSpPr txBox="1"/>
            <p:nvPr/>
          </p:nvSpPr>
          <p:spPr>
            <a:xfrm>
              <a:off x="2776441" y="1819596"/>
              <a:ext cx="3236382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200" dirty="0"/>
                <a:t>Efficient Large-Scale Language Model Training on GPU Clusters Using Megatron-LM </a:t>
              </a:r>
              <a:r>
                <a:rPr lang="zh-CN" altLang="en" sz="1200" dirty="0"/>
                <a:t>（</a:t>
              </a:r>
              <a:r>
                <a:rPr lang="en" altLang="zh-CN" sz="1200" dirty="0"/>
                <a:t>SC'21</a:t>
              </a:r>
              <a:r>
                <a:rPr lang="zh-CN" altLang="en" sz="1200" dirty="0"/>
                <a:t>）</a:t>
              </a:r>
              <a:endParaRPr lang="en-US" altLang="zh-CN" sz="1200" dirty="0"/>
            </a:p>
          </p:txBody>
        </p:sp>
      </p:grpSp>
      <p:grpSp>
        <p:nvGrpSpPr>
          <p:cNvPr id="11" name="îsļîdé"/>
          <p:cNvGrpSpPr/>
          <p:nvPr/>
        </p:nvGrpSpPr>
        <p:grpSpPr>
          <a:xfrm>
            <a:off x="8374902" y="1635201"/>
            <a:ext cx="3236383" cy="2075204"/>
            <a:chOff x="2776441" y="1231264"/>
            <a:chExt cx="3236383" cy="2075204"/>
          </a:xfrm>
        </p:grpSpPr>
        <p:sp>
          <p:nvSpPr>
            <p:cNvPr id="18" name="ïšḷiḋé"/>
            <p:cNvSpPr txBox="1"/>
            <p:nvPr/>
          </p:nvSpPr>
          <p:spPr>
            <a:xfrm>
              <a:off x="2776441" y="1231264"/>
              <a:ext cx="3236383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2"/>
                  </a:solidFill>
                </a:rPr>
                <a:t>(</a:t>
              </a:r>
              <a:r>
                <a:rPr lang="zh-CN" altLang="en-US" b="1" dirty="0">
                  <a:solidFill>
                    <a:schemeClr val="accent2"/>
                  </a:solidFill>
                </a:rPr>
                <a:t>二</a:t>
              </a:r>
              <a:r>
                <a:rPr lang="en-US" altLang="zh-CN" b="1" dirty="0">
                  <a:solidFill>
                    <a:schemeClr val="accent2"/>
                  </a:solidFill>
                </a:rPr>
                <a:t>)</a:t>
              </a:r>
              <a:r>
                <a:rPr lang="zh-CN" altLang="en-US" b="1" dirty="0">
                  <a:solidFill>
                    <a:schemeClr val="accent2"/>
                  </a:solidFill>
                </a:rPr>
                <a:t> 大模型高效推理</a:t>
              </a:r>
            </a:p>
          </p:txBody>
        </p:sp>
        <p:sp>
          <p:nvSpPr>
            <p:cNvPr id="19" name="ïšḷíḍè"/>
            <p:cNvSpPr txBox="1"/>
            <p:nvPr/>
          </p:nvSpPr>
          <p:spPr>
            <a:xfrm>
              <a:off x="2776441" y="1819596"/>
              <a:ext cx="3236382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200" dirty="0"/>
                <a:t>Efficiently Scaling Transformer Inference </a:t>
              </a:r>
              <a:r>
                <a:rPr lang="zh-CN" altLang="en" sz="1200" dirty="0"/>
                <a:t>（</a:t>
              </a:r>
              <a:r>
                <a:rPr lang="en" altLang="zh-CN" sz="1200" dirty="0"/>
                <a:t>MLsys'23 Outstanding paper</a:t>
              </a:r>
              <a:r>
                <a:rPr lang="zh-CN" altLang="en" sz="1200" dirty="0"/>
                <a:t>）</a:t>
              </a:r>
              <a:endParaRPr lang="en-US" altLang="zh-CN" sz="1200" dirty="0"/>
            </a:p>
          </p:txBody>
        </p:sp>
      </p:grpSp>
      <p:grpSp>
        <p:nvGrpSpPr>
          <p:cNvPr id="12" name="ísḷîḋê"/>
          <p:cNvGrpSpPr/>
          <p:nvPr/>
        </p:nvGrpSpPr>
        <p:grpSpPr>
          <a:xfrm>
            <a:off x="2700647" y="4371640"/>
            <a:ext cx="3236383" cy="2075204"/>
            <a:chOff x="2776441" y="1231264"/>
            <a:chExt cx="3236383" cy="2075204"/>
          </a:xfrm>
        </p:grpSpPr>
        <p:sp>
          <p:nvSpPr>
            <p:cNvPr id="16" name="íSlïḍè"/>
            <p:cNvSpPr txBox="1"/>
            <p:nvPr/>
          </p:nvSpPr>
          <p:spPr>
            <a:xfrm>
              <a:off x="2776441" y="1231264"/>
              <a:ext cx="3236383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3"/>
                  </a:solidFill>
                </a:rPr>
                <a:t>(</a:t>
              </a:r>
              <a:r>
                <a:rPr lang="zh-CN" altLang="en-US" b="1" dirty="0">
                  <a:solidFill>
                    <a:schemeClr val="accent3"/>
                  </a:solidFill>
                </a:rPr>
                <a:t>三</a:t>
              </a:r>
              <a:r>
                <a:rPr lang="en-US" altLang="zh-CN" b="1" dirty="0">
                  <a:solidFill>
                    <a:schemeClr val="accent3"/>
                  </a:solidFill>
                </a:rPr>
                <a:t>) </a:t>
              </a:r>
              <a:r>
                <a:rPr lang="zh-CN" altLang="en-US" b="1" dirty="0">
                  <a:solidFill>
                    <a:schemeClr val="accent3"/>
                  </a:solidFill>
                </a:rPr>
                <a:t>大模型服务调度</a:t>
              </a:r>
              <a:endParaRPr lang="en-US" altLang="zh-CN" b="1" dirty="0">
                <a:solidFill>
                  <a:schemeClr val="accent3"/>
                </a:solidFill>
              </a:endParaRPr>
            </a:p>
          </p:txBody>
        </p:sp>
        <p:sp>
          <p:nvSpPr>
            <p:cNvPr id="17" name="í$ļíḍe"/>
            <p:cNvSpPr txBox="1"/>
            <p:nvPr/>
          </p:nvSpPr>
          <p:spPr>
            <a:xfrm>
              <a:off x="2776441" y="1819596"/>
              <a:ext cx="3236382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200" dirty="0"/>
                <a:t>ORCA: A Distributed Serving System for Transformer-Based Generative Models </a:t>
              </a:r>
              <a:r>
                <a:rPr lang="zh-CN" altLang="en" sz="1200" dirty="0"/>
                <a:t>（</a:t>
              </a:r>
              <a:r>
                <a:rPr lang="en" altLang="zh-CN" sz="1200" dirty="0"/>
                <a:t>OSDI'22</a:t>
              </a:r>
              <a:r>
                <a:rPr lang="zh-CN" altLang="en" sz="1200" dirty="0"/>
                <a:t>）</a:t>
              </a:r>
              <a:endParaRPr lang="en-US" altLang="zh-CN" sz="1200" dirty="0"/>
            </a:p>
          </p:txBody>
        </p:sp>
      </p:grpSp>
      <p:grpSp>
        <p:nvGrpSpPr>
          <p:cNvPr id="13" name="íṧľíde"/>
          <p:cNvGrpSpPr/>
          <p:nvPr/>
        </p:nvGrpSpPr>
        <p:grpSpPr>
          <a:xfrm>
            <a:off x="8374902" y="4371640"/>
            <a:ext cx="3236383" cy="2075204"/>
            <a:chOff x="2776441" y="1231264"/>
            <a:chExt cx="3236383" cy="2075204"/>
          </a:xfrm>
        </p:grpSpPr>
        <p:sp>
          <p:nvSpPr>
            <p:cNvPr id="14" name="ïṡļíďe"/>
            <p:cNvSpPr txBox="1"/>
            <p:nvPr/>
          </p:nvSpPr>
          <p:spPr>
            <a:xfrm>
              <a:off x="2776441" y="1231264"/>
              <a:ext cx="3236383" cy="588331"/>
            </a:xfrm>
            <a:prstGeom prst="rect">
              <a:avLst/>
            </a:prstGeom>
            <a:noFill/>
          </p:spPr>
          <p:txBody>
            <a:bodyPr wrap="none" lIns="90000" tIns="46800" rIns="90000" bIns="46800" rtlCol="0" anchor="ctr" anchorCtr="0">
              <a:normAutofit/>
            </a:bodyPr>
            <a:lstStyle/>
            <a:p>
              <a:r>
                <a:rPr lang="en-US" altLang="zh-CN" b="1" dirty="0">
                  <a:solidFill>
                    <a:schemeClr val="accent4"/>
                  </a:solidFill>
                </a:rPr>
                <a:t>(</a:t>
              </a:r>
              <a:r>
                <a:rPr lang="zh-CN" altLang="en-US" b="1" dirty="0">
                  <a:solidFill>
                    <a:schemeClr val="accent4"/>
                  </a:solidFill>
                </a:rPr>
                <a:t>四</a:t>
              </a:r>
              <a:r>
                <a:rPr lang="en-US" altLang="zh-CN" b="1" dirty="0">
                  <a:solidFill>
                    <a:schemeClr val="accent4"/>
                  </a:solidFill>
                </a:rPr>
                <a:t>) </a:t>
              </a:r>
              <a:r>
                <a:rPr lang="zh-CN" altLang="en-US" b="1" dirty="0">
                  <a:solidFill>
                    <a:schemeClr val="accent4"/>
                  </a:solidFill>
                </a:rPr>
                <a:t>大模型访存优化</a:t>
              </a:r>
              <a:endParaRPr lang="en-US" altLang="zh-CN" b="1" dirty="0">
                <a:solidFill>
                  <a:schemeClr val="accent4"/>
                </a:solidFill>
              </a:endParaRPr>
            </a:p>
          </p:txBody>
        </p:sp>
        <p:sp>
          <p:nvSpPr>
            <p:cNvPr id="15" name="î$ḻiḋê"/>
            <p:cNvSpPr txBox="1"/>
            <p:nvPr/>
          </p:nvSpPr>
          <p:spPr>
            <a:xfrm>
              <a:off x="2776441" y="1819596"/>
              <a:ext cx="3236382" cy="1486872"/>
            </a:xfrm>
            <a:prstGeom prst="rect">
              <a:avLst/>
            </a:prstGeom>
            <a:noFill/>
          </p:spPr>
          <p:txBody>
            <a:bodyPr wrap="square" lIns="90000" tIns="46800" rIns="90000" bIns="46800" rtlCol="0">
              <a:norm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" altLang="zh-CN" sz="1200" dirty="0"/>
                <a:t>Efficient Memory Management for Large Language Model Serving with PagedAttention</a:t>
              </a:r>
              <a:r>
                <a:rPr lang="zh-CN" altLang="en" sz="1200" dirty="0"/>
                <a:t>（</a:t>
              </a:r>
              <a:r>
                <a:rPr lang="en" altLang="zh-CN" sz="1200" dirty="0"/>
                <a:t>SOSP'23</a:t>
              </a:r>
              <a:r>
                <a:rPr lang="zh-CN" altLang="en" sz="1200" dirty="0"/>
                <a:t>）</a:t>
              </a:r>
              <a:endParaRPr lang="en-US" altLang="zh-CN" sz="1200" dirty="0"/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b751056-6b97-492c-b763-340acee7e99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01450b-ccf5-4c92-8db3-1b41b04e1d5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6a01450b-ccf5-4c92-8db3-1b41b04e1d5e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18489B"/>
      </a:accent1>
      <a:accent2>
        <a:srgbClr val="0C62BF"/>
      </a:accent2>
      <a:accent3>
        <a:srgbClr val="1C86FC"/>
      </a:accent3>
      <a:accent4>
        <a:srgbClr val="4598F7"/>
      </a:accent4>
      <a:accent5>
        <a:srgbClr val="73B3F9"/>
      </a:accent5>
      <a:accent6>
        <a:srgbClr val="7F7F7F"/>
      </a:accent6>
      <a:hlink>
        <a:srgbClr val="4472C4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5"/>
    </a:dk2>
    <a:lt2>
      <a:srgbClr val="F0F0F0"/>
    </a:lt2>
    <a:accent1>
      <a:srgbClr val="18489B"/>
    </a:accent1>
    <a:accent2>
      <a:srgbClr val="0C62BF"/>
    </a:accent2>
    <a:accent3>
      <a:srgbClr val="1C86FC"/>
    </a:accent3>
    <a:accent4>
      <a:srgbClr val="4598F7"/>
    </a:accent4>
    <a:accent5>
      <a:srgbClr val="73B3F9"/>
    </a:accent5>
    <a:accent6>
      <a:srgbClr val="7F7F7F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iSlide</Template>
  <TotalTime>0</TotalTime>
  <Words>1008</Words>
  <Application>Microsoft Macintosh PowerPoint</Application>
  <PresentationFormat>宽屏</PresentationFormat>
  <Paragraphs>115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-apple-system</vt:lpstr>
      <vt:lpstr>等线</vt:lpstr>
      <vt:lpstr>Vollkorn</vt:lpstr>
      <vt:lpstr>Arial</vt:lpstr>
      <vt:lpstr>Calibri</vt:lpstr>
      <vt:lpstr>Impact</vt:lpstr>
      <vt:lpstr>montserrat</vt:lpstr>
      <vt:lpstr>主题5</vt:lpstr>
      <vt:lpstr>现代LLMSystem的算法-系统协同设计与优化</vt:lpstr>
      <vt:lpstr>PowerPoint 演示文稿</vt:lpstr>
      <vt:lpstr>一、面向大模型训练的多设备并行系统设计与优化</vt:lpstr>
      <vt:lpstr>一、面向基座LLM的多卡并行系统设计与优化</vt:lpstr>
      <vt:lpstr>一、相关单位</vt:lpstr>
      <vt:lpstr>Efficient Large-Scale Language Model Training on GPU Clusters Using Megatron-LM</vt:lpstr>
      <vt:lpstr>Efficient Large-Scale Language Model Training on GPU Clusters Using Megatron-LM</vt:lpstr>
      <vt:lpstr>Efficient Large-Scale Language Model Training on GPU Clusters Using Megatron-LM</vt:lpstr>
      <vt:lpstr>二、文献精读</vt:lpstr>
      <vt:lpstr>Efficiently Scaling Transformer Inference  （MLsys'23 Outstanding paper）</vt:lpstr>
      <vt:lpstr>Efficiently Scaling Transformer Inference  （MLsys'23 Outstanding paper）</vt:lpstr>
      <vt:lpstr>Efficiently Scaling Transformer Inference  （MLsys'23 Outstanding paper）</vt:lpstr>
      <vt:lpstr>Efficiently Scaling Transformer Inference  （MLsys'23 Outstanding paper）</vt:lpstr>
      <vt:lpstr>二、文献精读</vt:lpstr>
      <vt:lpstr>ORCA: A Distributed Serving System for Transformer-Based Generative Models （OSDI 22）</vt:lpstr>
      <vt:lpstr>ORCA: A Distributed Serving System for Transformer-Based Generative Models （OSDI 22）</vt:lpstr>
      <vt:lpstr>二、文献精读</vt:lpstr>
      <vt:lpstr>Efficient Memory Management for Large Language Model Serving with PagedAttention （SOSP 23）</vt:lpstr>
      <vt:lpstr>Efficient Memory Management for Large Language Model Serving with PagedAttention （SOSP 23）</vt:lpstr>
      <vt:lpstr>Efficient Memory Management for Large Language Model Serving with PagedAttention （SOSP 23）</vt:lpstr>
      <vt:lpstr>PowerPoint 演示文稿</vt:lpstr>
      <vt:lpstr>谢谢大家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2019-06-10T02:11:04Z</dcterms:created>
  <dcterms:modified xsi:type="dcterms:W3CDTF">2023-11-04T20:28:48Z</dcterms:modified>
</cp:coreProperties>
</file>